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Lst>
  <p:sldSz cx="18288000" cy="10287000"/>
  <p:notesSz cx="6858000" cy="9144000"/>
  <p:embeddedFontLst>
    <p:embeddedFont>
      <p:font typeface="Montserrat Classic Bold" panose="020B0604020202020204" charset="0"/>
      <p:regular r:id="rId14"/>
    </p:embeddedFont>
    <p:embeddedFont>
      <p:font typeface="Montserrat Classic" panose="020B0604020202020204" charset="0"/>
      <p:regular r:id="rId15"/>
    </p:embeddedFont>
    <p:embeddedFont>
      <p:font typeface="Hammersmith One"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3EC"/>
        </a:solidFill>
        <a:effectLst/>
      </p:bgPr>
    </p:bg>
    <p:spTree>
      <p:nvGrpSpPr>
        <p:cNvPr id="1" name=""/>
        <p:cNvGrpSpPr/>
        <p:nvPr/>
      </p:nvGrpSpPr>
      <p:grpSpPr>
        <a:xfrm>
          <a:off x="0" y="0"/>
          <a:ext cx="0" cy="0"/>
          <a:chOff x="0" y="0"/>
          <a:chExt cx="0" cy="0"/>
        </a:xfrm>
      </p:grpSpPr>
      <p:grpSp>
        <p:nvGrpSpPr>
          <p:cNvPr id="2" name="Group 2"/>
          <p:cNvGrpSpPr/>
          <p:nvPr/>
        </p:nvGrpSpPr>
        <p:grpSpPr>
          <a:xfrm>
            <a:off x="1027023" y="7827257"/>
            <a:ext cx="5183935" cy="778368"/>
            <a:chOff x="-251768" y="0"/>
            <a:chExt cx="6911915" cy="1037824"/>
          </a:xfrm>
          <a:solidFill>
            <a:schemeClr val="tx1">
              <a:lumMod val="75000"/>
              <a:lumOff val="25000"/>
            </a:schemeClr>
          </a:solidFill>
        </p:grpSpPr>
        <p:grpSp>
          <p:nvGrpSpPr>
            <p:cNvPr id="3" name="Group 3"/>
            <p:cNvGrpSpPr/>
            <p:nvPr/>
          </p:nvGrpSpPr>
          <p:grpSpPr>
            <a:xfrm>
              <a:off x="0" y="0"/>
              <a:ext cx="6408382" cy="1037824"/>
              <a:chOff x="0" y="0"/>
              <a:chExt cx="1134363" cy="183708"/>
            </a:xfrm>
            <a:grpFill/>
          </p:grpSpPr>
          <p:sp>
            <p:nvSpPr>
              <p:cNvPr id="4" name="Freeform 4"/>
              <p:cNvSpPr/>
              <p:nvPr/>
            </p:nvSpPr>
            <p:spPr>
              <a:xfrm>
                <a:off x="0" y="0"/>
                <a:ext cx="1134363" cy="183708"/>
              </a:xfrm>
              <a:custGeom>
                <a:avLst/>
                <a:gdLst/>
                <a:ahLst/>
                <a:cxnLst/>
                <a:rect l="l" t="t" r="r" b="b"/>
                <a:pathLst>
                  <a:path w="1134363" h="183708">
                    <a:moveTo>
                      <a:pt x="91673" y="0"/>
                    </a:moveTo>
                    <a:lnTo>
                      <a:pt x="1042691" y="0"/>
                    </a:lnTo>
                    <a:cubicBezTo>
                      <a:pt x="1067004" y="0"/>
                      <a:pt x="1090321" y="9658"/>
                      <a:pt x="1107513" y="26850"/>
                    </a:cubicBezTo>
                    <a:cubicBezTo>
                      <a:pt x="1124705" y="44042"/>
                      <a:pt x="1134363" y="67360"/>
                      <a:pt x="1134363" y="91673"/>
                    </a:cubicBezTo>
                    <a:lnTo>
                      <a:pt x="1134363" y="92035"/>
                    </a:lnTo>
                    <a:cubicBezTo>
                      <a:pt x="1134363" y="142664"/>
                      <a:pt x="1093320" y="183708"/>
                      <a:pt x="1042691" y="183708"/>
                    </a:cubicBezTo>
                    <a:lnTo>
                      <a:pt x="91673" y="183708"/>
                    </a:lnTo>
                    <a:cubicBezTo>
                      <a:pt x="67360" y="183708"/>
                      <a:pt x="44042" y="174049"/>
                      <a:pt x="26850" y="156857"/>
                    </a:cubicBezTo>
                    <a:cubicBezTo>
                      <a:pt x="9658" y="139665"/>
                      <a:pt x="0" y="116348"/>
                      <a:pt x="0" y="92035"/>
                    </a:cubicBezTo>
                    <a:lnTo>
                      <a:pt x="0" y="91673"/>
                    </a:lnTo>
                    <a:cubicBezTo>
                      <a:pt x="0" y="67360"/>
                      <a:pt x="9658" y="44042"/>
                      <a:pt x="26850" y="26850"/>
                    </a:cubicBezTo>
                    <a:cubicBezTo>
                      <a:pt x="44042" y="9658"/>
                      <a:pt x="67360" y="0"/>
                      <a:pt x="91673" y="0"/>
                    </a:cubicBezTo>
                    <a:close/>
                  </a:path>
                </a:pathLst>
              </a:custGeom>
              <a:grpFill/>
            </p:spPr>
          </p:sp>
          <p:sp>
            <p:nvSpPr>
              <p:cNvPr id="5" name="TextBox 5"/>
              <p:cNvSpPr txBox="1"/>
              <p:nvPr/>
            </p:nvSpPr>
            <p:spPr>
              <a:xfrm>
                <a:off x="0" y="-47625"/>
                <a:ext cx="1134363" cy="231333"/>
              </a:xfrm>
              <a:prstGeom prst="rect">
                <a:avLst/>
              </a:prstGeom>
              <a:grpFill/>
            </p:spPr>
            <p:txBody>
              <a:bodyPr lIns="50800" tIns="50800" rIns="50800" bIns="50800" rtlCol="0" anchor="ctr"/>
              <a:lstStyle/>
              <a:p>
                <a:pPr algn="ctr">
                  <a:lnSpc>
                    <a:spcPts val="2659"/>
                  </a:lnSpc>
                </a:pPr>
                <a:endParaRPr/>
              </a:p>
            </p:txBody>
          </p:sp>
        </p:grpSp>
        <p:sp>
          <p:nvSpPr>
            <p:cNvPr id="6" name="TextBox 6"/>
            <p:cNvSpPr txBox="1"/>
            <p:nvPr/>
          </p:nvSpPr>
          <p:spPr>
            <a:xfrm>
              <a:off x="-251768" y="102259"/>
              <a:ext cx="6911915" cy="564257"/>
            </a:xfrm>
            <a:prstGeom prst="rect">
              <a:avLst/>
            </a:prstGeom>
            <a:grpFill/>
          </p:spPr>
          <p:txBody>
            <a:bodyPr wrap="square" lIns="0" tIns="0" rIns="0" bIns="0" rtlCol="0" anchor="t">
              <a:spAutoFit/>
            </a:bodyPr>
            <a:lstStyle/>
            <a:p>
              <a:pPr algn="ctr">
                <a:lnSpc>
                  <a:spcPts val="3291"/>
                </a:lnSpc>
              </a:pPr>
              <a:r>
                <a:rPr lang="en-US" sz="2992" dirty="0" smtClean="0">
                  <a:solidFill>
                    <a:srgbClr val="FFFFFF"/>
                  </a:solidFill>
                  <a:latin typeface="Montserrat Classic Bold"/>
                </a:rPr>
                <a:t>Gaurav Singh </a:t>
              </a:r>
              <a:endParaRPr lang="en-US" sz="2992" dirty="0">
                <a:solidFill>
                  <a:srgbClr val="FFFFFF"/>
                </a:solidFill>
                <a:latin typeface="Montserrat Classic Bold"/>
              </a:endParaRPr>
            </a:p>
          </p:txBody>
        </p:sp>
      </p:grpSp>
      <p:grpSp>
        <p:nvGrpSpPr>
          <p:cNvPr id="15" name="Group 15"/>
          <p:cNvGrpSpPr/>
          <p:nvPr/>
        </p:nvGrpSpPr>
        <p:grpSpPr>
          <a:xfrm>
            <a:off x="1215849" y="1625896"/>
            <a:ext cx="7027487" cy="5911862"/>
            <a:chOff x="0" y="-66675"/>
            <a:chExt cx="9369983" cy="7882482"/>
          </a:xfrm>
        </p:grpSpPr>
        <p:sp>
          <p:nvSpPr>
            <p:cNvPr id="16" name="TextBox 16"/>
            <p:cNvSpPr txBox="1"/>
            <p:nvPr/>
          </p:nvSpPr>
          <p:spPr>
            <a:xfrm>
              <a:off x="0" y="1258798"/>
              <a:ext cx="9369983" cy="6557009"/>
            </a:xfrm>
            <a:prstGeom prst="rect">
              <a:avLst/>
            </a:prstGeom>
          </p:spPr>
          <p:txBody>
            <a:bodyPr lIns="0" tIns="0" rIns="0" bIns="0" rtlCol="0" anchor="t">
              <a:spAutoFit/>
            </a:bodyPr>
            <a:lstStyle/>
            <a:p>
              <a:pPr>
                <a:lnSpc>
                  <a:spcPts val="12529"/>
                </a:lnSpc>
              </a:pPr>
              <a:r>
                <a:rPr lang="en-US" sz="12529" dirty="0">
                  <a:solidFill>
                    <a:srgbClr val="68382F"/>
                  </a:solidFill>
                  <a:latin typeface="Hammersmith One"/>
                </a:rPr>
                <a:t>CHICAGO CRIME ANALYSIS</a:t>
              </a:r>
            </a:p>
          </p:txBody>
        </p:sp>
        <p:sp>
          <p:nvSpPr>
            <p:cNvPr id="17" name="TextBox 17"/>
            <p:cNvSpPr txBox="1"/>
            <p:nvPr/>
          </p:nvSpPr>
          <p:spPr>
            <a:xfrm>
              <a:off x="0" y="-66675"/>
              <a:ext cx="7410838" cy="683863"/>
            </a:xfrm>
            <a:prstGeom prst="rect">
              <a:avLst/>
            </a:prstGeom>
          </p:spPr>
          <p:txBody>
            <a:bodyPr lIns="0" tIns="0" rIns="0" bIns="0" rtlCol="0" anchor="t">
              <a:spAutoFit/>
            </a:bodyPr>
            <a:lstStyle/>
            <a:p>
              <a:pPr>
                <a:lnSpc>
                  <a:spcPts val="4508"/>
                </a:lnSpc>
              </a:pPr>
              <a:r>
                <a:rPr lang="en-US" sz="3220" spc="161" dirty="0">
                  <a:solidFill>
                    <a:srgbClr val="68382F"/>
                  </a:solidFill>
                  <a:latin typeface="Montserrat Classic"/>
                </a:rPr>
                <a:t>  </a:t>
              </a:r>
            </a:p>
          </p:txBody>
        </p:sp>
      </p:grpSp>
      <p:pic>
        <p:nvPicPr>
          <p:cNvPr id="19" name="Picture 18">
            <a:extLst>
              <a:ext uri="{FF2B5EF4-FFF2-40B4-BE49-F238E27FC236}">
                <a16:creationId xmlns:a16="http://schemas.microsoft.com/office/drawing/2014/main" id="{23D97234-8D73-C147-EB8A-2278BE13E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799" y="2620001"/>
            <a:ext cx="7653541" cy="59358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15D4E"/>
        </a:solidFill>
        <a:effectLst/>
      </p:bgPr>
    </p:bg>
    <p:spTree>
      <p:nvGrpSpPr>
        <p:cNvPr id="1" name=""/>
        <p:cNvGrpSpPr/>
        <p:nvPr/>
      </p:nvGrpSpPr>
      <p:grpSpPr>
        <a:xfrm>
          <a:off x="0" y="0"/>
          <a:ext cx="0" cy="0"/>
          <a:chOff x="0" y="0"/>
          <a:chExt cx="0" cy="0"/>
        </a:xfrm>
      </p:grpSpPr>
      <p:sp>
        <p:nvSpPr>
          <p:cNvPr id="4" name="TextBox 4"/>
          <p:cNvSpPr txBox="1"/>
          <p:nvPr/>
        </p:nvSpPr>
        <p:spPr>
          <a:xfrm>
            <a:off x="4343400" y="341403"/>
            <a:ext cx="8915400" cy="942566"/>
          </a:xfrm>
          <a:prstGeom prst="rect">
            <a:avLst/>
          </a:prstGeom>
        </p:spPr>
        <p:txBody>
          <a:bodyPr wrap="square" lIns="0" tIns="0" rIns="0" bIns="0" rtlCol="0" anchor="t">
            <a:spAutoFit/>
          </a:bodyPr>
          <a:lstStyle/>
          <a:p>
            <a:pPr algn="ctr">
              <a:lnSpc>
                <a:spcPts val="7000"/>
              </a:lnSpc>
            </a:pPr>
            <a:r>
              <a:rPr lang="en-US" sz="7000" dirty="0">
                <a:solidFill>
                  <a:srgbClr val="FBF3EC"/>
                </a:solidFill>
                <a:latin typeface="Hammersmith One"/>
              </a:rPr>
              <a:t>LOCALITY TAB</a:t>
            </a:r>
          </a:p>
        </p:txBody>
      </p:sp>
      <p:pic>
        <p:nvPicPr>
          <p:cNvPr id="2" name="Picture 1"/>
          <p:cNvPicPr>
            <a:picLocks noChangeAspect="1"/>
          </p:cNvPicPr>
          <p:nvPr/>
        </p:nvPicPr>
        <p:blipFill>
          <a:blip r:embed="rId2"/>
          <a:stretch>
            <a:fillRect/>
          </a:stretch>
        </p:blipFill>
        <p:spPr>
          <a:xfrm>
            <a:off x="762001" y="1409700"/>
            <a:ext cx="16687800" cy="8229600"/>
          </a:xfrm>
          <a:prstGeom prst="rect">
            <a:avLst/>
          </a:prstGeom>
        </p:spPr>
      </p:pic>
    </p:spTree>
    <p:extLst>
      <p:ext uri="{BB962C8B-B14F-4D97-AF65-F5344CB8AC3E}">
        <p14:creationId xmlns:p14="http://schemas.microsoft.com/office/powerpoint/2010/main" val="4088095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15D4E"/>
        </a:solidFill>
        <a:effectLst/>
      </p:bgPr>
    </p:bg>
    <p:spTree>
      <p:nvGrpSpPr>
        <p:cNvPr id="1" name=""/>
        <p:cNvGrpSpPr/>
        <p:nvPr/>
      </p:nvGrpSpPr>
      <p:grpSpPr>
        <a:xfrm>
          <a:off x="0" y="0"/>
          <a:ext cx="0" cy="0"/>
          <a:chOff x="0" y="0"/>
          <a:chExt cx="0" cy="0"/>
        </a:xfrm>
      </p:grpSpPr>
      <p:sp>
        <p:nvSpPr>
          <p:cNvPr id="4" name="TextBox 4"/>
          <p:cNvSpPr txBox="1"/>
          <p:nvPr/>
        </p:nvSpPr>
        <p:spPr>
          <a:xfrm>
            <a:off x="3505200" y="341403"/>
            <a:ext cx="10591800" cy="942566"/>
          </a:xfrm>
          <a:prstGeom prst="rect">
            <a:avLst/>
          </a:prstGeom>
        </p:spPr>
        <p:txBody>
          <a:bodyPr wrap="square" lIns="0" tIns="0" rIns="0" bIns="0" rtlCol="0" anchor="t">
            <a:spAutoFit/>
          </a:bodyPr>
          <a:lstStyle/>
          <a:p>
            <a:pPr algn="ctr">
              <a:lnSpc>
                <a:spcPts val="7000"/>
              </a:lnSpc>
            </a:pPr>
            <a:r>
              <a:rPr lang="en-US" sz="7000" dirty="0">
                <a:solidFill>
                  <a:srgbClr val="FBF3EC"/>
                </a:solidFill>
                <a:latin typeface="Hammersmith One"/>
              </a:rPr>
              <a:t>EXPLORATION TAB</a:t>
            </a:r>
          </a:p>
        </p:txBody>
      </p:sp>
      <p:pic>
        <p:nvPicPr>
          <p:cNvPr id="2" name="Picture 1"/>
          <p:cNvPicPr>
            <a:picLocks noChangeAspect="1"/>
          </p:cNvPicPr>
          <p:nvPr/>
        </p:nvPicPr>
        <p:blipFill>
          <a:blip r:embed="rId2"/>
          <a:stretch>
            <a:fillRect/>
          </a:stretch>
        </p:blipFill>
        <p:spPr>
          <a:xfrm>
            <a:off x="685800" y="1485900"/>
            <a:ext cx="16916400" cy="8305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3EC"/>
        </a:solidFill>
        <a:effectLst/>
      </p:bgPr>
    </p:bg>
    <p:spTree>
      <p:nvGrpSpPr>
        <p:cNvPr id="1" name=""/>
        <p:cNvGrpSpPr/>
        <p:nvPr/>
      </p:nvGrpSpPr>
      <p:grpSpPr>
        <a:xfrm>
          <a:off x="0" y="0"/>
          <a:ext cx="0" cy="0"/>
          <a:chOff x="0" y="0"/>
          <a:chExt cx="0" cy="0"/>
        </a:xfrm>
      </p:grpSpPr>
      <p:grpSp>
        <p:nvGrpSpPr>
          <p:cNvPr id="2" name="Group 2"/>
          <p:cNvGrpSpPr/>
          <p:nvPr/>
        </p:nvGrpSpPr>
        <p:grpSpPr>
          <a:xfrm>
            <a:off x="3256168" y="2754101"/>
            <a:ext cx="11775663" cy="3683245"/>
            <a:chOff x="0" y="0"/>
            <a:chExt cx="15700885" cy="4910993"/>
          </a:xfrm>
        </p:grpSpPr>
        <p:sp>
          <p:nvSpPr>
            <p:cNvPr id="3" name="TextBox 3"/>
            <p:cNvSpPr txBox="1"/>
            <p:nvPr/>
          </p:nvSpPr>
          <p:spPr>
            <a:xfrm>
              <a:off x="0" y="2035413"/>
              <a:ext cx="15700885" cy="2875580"/>
            </a:xfrm>
            <a:prstGeom prst="rect">
              <a:avLst/>
            </a:prstGeom>
          </p:spPr>
          <p:txBody>
            <a:bodyPr lIns="0" tIns="0" rIns="0" bIns="0" rtlCol="0" anchor="t">
              <a:spAutoFit/>
            </a:bodyPr>
            <a:lstStyle/>
            <a:p>
              <a:pPr algn="ctr">
                <a:lnSpc>
                  <a:spcPts val="15627"/>
                </a:lnSpc>
              </a:pPr>
              <a:r>
                <a:rPr lang="en-US" sz="15627">
                  <a:solidFill>
                    <a:srgbClr val="68382F"/>
                  </a:solidFill>
                  <a:latin typeface="Hammersmith One"/>
                </a:rPr>
                <a:t>THANK YOU</a:t>
              </a:r>
            </a:p>
          </p:txBody>
        </p:sp>
        <p:grpSp>
          <p:nvGrpSpPr>
            <p:cNvPr id="4" name="Group 4"/>
            <p:cNvGrpSpPr/>
            <p:nvPr/>
          </p:nvGrpSpPr>
          <p:grpSpPr>
            <a:xfrm>
              <a:off x="5471534" y="0"/>
              <a:ext cx="4757816" cy="1354723"/>
              <a:chOff x="0" y="0"/>
              <a:chExt cx="1362287" cy="387893"/>
            </a:xfrm>
          </p:grpSpPr>
          <p:sp>
            <p:nvSpPr>
              <p:cNvPr id="5" name="Freeform 5"/>
              <p:cNvSpPr/>
              <p:nvPr/>
            </p:nvSpPr>
            <p:spPr>
              <a:xfrm>
                <a:off x="0" y="0"/>
                <a:ext cx="1362287" cy="387893"/>
              </a:xfrm>
              <a:custGeom>
                <a:avLst/>
                <a:gdLst/>
                <a:ahLst/>
                <a:cxnLst/>
                <a:rect l="l" t="t" r="r" b="b"/>
                <a:pathLst>
                  <a:path w="1362287" h="387893">
                    <a:moveTo>
                      <a:pt x="110650" y="0"/>
                    </a:moveTo>
                    <a:lnTo>
                      <a:pt x="1251637" y="0"/>
                    </a:lnTo>
                    <a:cubicBezTo>
                      <a:pt x="1312747" y="0"/>
                      <a:pt x="1362287" y="49540"/>
                      <a:pt x="1362287" y="110650"/>
                    </a:cubicBezTo>
                    <a:lnTo>
                      <a:pt x="1362287" y="277243"/>
                    </a:lnTo>
                    <a:cubicBezTo>
                      <a:pt x="1362287" y="338353"/>
                      <a:pt x="1312747" y="387893"/>
                      <a:pt x="1251637" y="387893"/>
                    </a:cubicBezTo>
                    <a:lnTo>
                      <a:pt x="110650" y="387893"/>
                    </a:lnTo>
                    <a:cubicBezTo>
                      <a:pt x="49540" y="387893"/>
                      <a:pt x="0" y="338353"/>
                      <a:pt x="0" y="277243"/>
                    </a:cubicBezTo>
                    <a:lnTo>
                      <a:pt x="0" y="110650"/>
                    </a:lnTo>
                    <a:cubicBezTo>
                      <a:pt x="0" y="49540"/>
                      <a:pt x="49540" y="0"/>
                      <a:pt x="110650" y="0"/>
                    </a:cubicBezTo>
                    <a:close/>
                  </a:path>
                </a:pathLst>
              </a:custGeom>
              <a:solidFill>
                <a:srgbClr val="68382F"/>
              </a:solidFill>
            </p:spPr>
          </p:sp>
          <p:sp>
            <p:nvSpPr>
              <p:cNvPr id="6" name="TextBox 6"/>
              <p:cNvSpPr txBox="1"/>
              <p:nvPr/>
            </p:nvSpPr>
            <p:spPr>
              <a:xfrm>
                <a:off x="0" y="-47625"/>
                <a:ext cx="1362287" cy="435518"/>
              </a:xfrm>
              <a:prstGeom prst="rect">
                <a:avLst/>
              </a:prstGeom>
            </p:spPr>
            <p:txBody>
              <a:bodyPr lIns="35046" tIns="35046" rIns="35046" bIns="35046" rtlCol="0" anchor="ctr"/>
              <a:lstStyle/>
              <a:p>
                <a:pPr algn="ctr">
                  <a:lnSpc>
                    <a:spcPts val="2659"/>
                  </a:lnSpc>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3EC"/>
        </a:solidFill>
        <a:effectLst/>
      </p:bgPr>
    </p:bg>
    <p:spTree>
      <p:nvGrpSpPr>
        <p:cNvPr id="1" name=""/>
        <p:cNvGrpSpPr/>
        <p:nvPr/>
      </p:nvGrpSpPr>
      <p:grpSpPr>
        <a:xfrm>
          <a:off x="0" y="0"/>
          <a:ext cx="0" cy="0"/>
          <a:chOff x="0" y="0"/>
          <a:chExt cx="0" cy="0"/>
        </a:xfrm>
      </p:grpSpPr>
      <p:sp>
        <p:nvSpPr>
          <p:cNvPr id="2" name="TextBox 2"/>
          <p:cNvSpPr txBox="1"/>
          <p:nvPr/>
        </p:nvSpPr>
        <p:spPr>
          <a:xfrm>
            <a:off x="1835755" y="3613045"/>
            <a:ext cx="15233490" cy="3861419"/>
          </a:xfrm>
          <a:prstGeom prst="rect">
            <a:avLst/>
          </a:prstGeom>
        </p:spPr>
        <p:txBody>
          <a:bodyPr lIns="0" tIns="0" rIns="0" bIns="0" rtlCol="0" anchor="t">
            <a:spAutoFit/>
          </a:bodyPr>
          <a:lstStyle/>
          <a:p>
            <a:pPr>
              <a:lnSpc>
                <a:spcPts val="5100"/>
              </a:lnSpc>
            </a:pPr>
            <a:r>
              <a:rPr lang="en-US" sz="3400">
                <a:solidFill>
                  <a:srgbClr val="68382F"/>
                </a:solidFill>
                <a:latin typeface="Montserrat Classic"/>
              </a:rPr>
              <a:t>A year ago in Chicago, the high incidence of crime prompted the government to take decisive action by launching an operation with top-performing police officers. Now, as a year has passed since this decision, the government seeks to evaluate the reduction in crime cases and the advantages gained from this new operation. </a:t>
            </a:r>
          </a:p>
          <a:p>
            <a:pPr marL="0" lvl="0" indent="0">
              <a:lnSpc>
                <a:spcPts val="5100"/>
              </a:lnSpc>
              <a:spcBef>
                <a:spcPct val="0"/>
              </a:spcBef>
            </a:pPr>
            <a:endParaRPr lang="en-US" sz="3400">
              <a:solidFill>
                <a:srgbClr val="68382F"/>
              </a:solidFill>
              <a:latin typeface="Montserrat Classic"/>
            </a:endParaRPr>
          </a:p>
        </p:txBody>
      </p:sp>
      <p:sp>
        <p:nvSpPr>
          <p:cNvPr id="3" name="TextBox 3"/>
          <p:cNvSpPr txBox="1"/>
          <p:nvPr/>
        </p:nvSpPr>
        <p:spPr>
          <a:xfrm>
            <a:off x="1835755" y="1975981"/>
            <a:ext cx="9142469" cy="976010"/>
          </a:xfrm>
          <a:prstGeom prst="rect">
            <a:avLst/>
          </a:prstGeom>
        </p:spPr>
        <p:txBody>
          <a:bodyPr lIns="0" tIns="0" rIns="0" bIns="0" rtlCol="0" anchor="t">
            <a:spAutoFit/>
          </a:bodyPr>
          <a:lstStyle/>
          <a:p>
            <a:pPr>
              <a:lnSpc>
                <a:spcPts val="7300"/>
              </a:lnSpc>
            </a:pPr>
            <a:r>
              <a:rPr lang="en-US" sz="7300">
                <a:solidFill>
                  <a:srgbClr val="68382F"/>
                </a:solidFill>
                <a:latin typeface="Hammersmith One"/>
              </a:rPr>
              <a:t>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3EC"/>
        </a:solidFill>
        <a:effectLst/>
      </p:bgPr>
    </p:bg>
    <p:spTree>
      <p:nvGrpSpPr>
        <p:cNvPr id="1" name=""/>
        <p:cNvGrpSpPr/>
        <p:nvPr/>
      </p:nvGrpSpPr>
      <p:grpSpPr>
        <a:xfrm>
          <a:off x="0" y="0"/>
          <a:ext cx="0" cy="0"/>
          <a:chOff x="0" y="0"/>
          <a:chExt cx="0" cy="0"/>
        </a:xfrm>
      </p:grpSpPr>
      <p:grpSp>
        <p:nvGrpSpPr>
          <p:cNvPr id="2" name="Group 2"/>
          <p:cNvGrpSpPr/>
          <p:nvPr/>
        </p:nvGrpSpPr>
        <p:grpSpPr>
          <a:xfrm>
            <a:off x="7424406" y="2136938"/>
            <a:ext cx="10112228" cy="1913932"/>
            <a:chOff x="0" y="0"/>
            <a:chExt cx="13482971" cy="2551910"/>
          </a:xfrm>
        </p:grpSpPr>
        <p:grpSp>
          <p:nvGrpSpPr>
            <p:cNvPr id="3" name="Group 3"/>
            <p:cNvGrpSpPr/>
            <p:nvPr/>
          </p:nvGrpSpPr>
          <p:grpSpPr>
            <a:xfrm>
              <a:off x="0" y="0"/>
              <a:ext cx="13482971" cy="2551910"/>
              <a:chOff x="0" y="0"/>
              <a:chExt cx="3860526" cy="730678"/>
            </a:xfrm>
          </p:grpSpPr>
          <p:sp>
            <p:nvSpPr>
              <p:cNvPr id="4" name="Freeform 4"/>
              <p:cNvSpPr/>
              <p:nvPr/>
            </p:nvSpPr>
            <p:spPr>
              <a:xfrm>
                <a:off x="0" y="0"/>
                <a:ext cx="3860526" cy="730678"/>
              </a:xfrm>
              <a:custGeom>
                <a:avLst/>
                <a:gdLst/>
                <a:ahLst/>
                <a:cxnLst/>
                <a:rect l="l" t="t" r="r" b="b"/>
                <a:pathLst>
                  <a:path w="3860526" h="730678">
                    <a:moveTo>
                      <a:pt x="39046" y="0"/>
                    </a:moveTo>
                    <a:lnTo>
                      <a:pt x="3821480" y="0"/>
                    </a:lnTo>
                    <a:cubicBezTo>
                      <a:pt x="3843044" y="0"/>
                      <a:pt x="3860526" y="17481"/>
                      <a:pt x="3860526" y="39046"/>
                    </a:cubicBezTo>
                    <a:lnTo>
                      <a:pt x="3860526" y="691633"/>
                    </a:lnTo>
                    <a:cubicBezTo>
                      <a:pt x="3860526" y="701988"/>
                      <a:pt x="3856412" y="711920"/>
                      <a:pt x="3849089" y="719242"/>
                    </a:cubicBezTo>
                    <a:cubicBezTo>
                      <a:pt x="3841767" y="726565"/>
                      <a:pt x="3831835" y="730678"/>
                      <a:pt x="3821480" y="730678"/>
                    </a:cubicBezTo>
                    <a:lnTo>
                      <a:pt x="39046" y="730678"/>
                    </a:lnTo>
                    <a:cubicBezTo>
                      <a:pt x="17481" y="730678"/>
                      <a:pt x="0" y="713197"/>
                      <a:pt x="0" y="691633"/>
                    </a:cubicBezTo>
                    <a:lnTo>
                      <a:pt x="0" y="39046"/>
                    </a:lnTo>
                    <a:cubicBezTo>
                      <a:pt x="0" y="28690"/>
                      <a:pt x="4114" y="18759"/>
                      <a:pt x="11436" y="11436"/>
                    </a:cubicBezTo>
                    <a:cubicBezTo>
                      <a:pt x="18759" y="4114"/>
                      <a:pt x="28690" y="0"/>
                      <a:pt x="39046" y="0"/>
                    </a:cubicBezTo>
                    <a:close/>
                  </a:path>
                </a:pathLst>
              </a:custGeom>
              <a:solidFill>
                <a:srgbClr val="B15D4E"/>
              </a:solidFill>
            </p:spPr>
          </p:sp>
          <p:sp>
            <p:nvSpPr>
              <p:cNvPr id="5" name="TextBox 5"/>
              <p:cNvSpPr txBox="1"/>
              <p:nvPr/>
            </p:nvSpPr>
            <p:spPr>
              <a:xfrm>
                <a:off x="0" y="-47625"/>
                <a:ext cx="3860526" cy="778303"/>
              </a:xfrm>
              <a:prstGeom prst="rect">
                <a:avLst/>
              </a:prstGeom>
            </p:spPr>
            <p:txBody>
              <a:bodyPr lIns="35046" tIns="35046" rIns="35046" bIns="35046" rtlCol="0" anchor="ctr"/>
              <a:lstStyle/>
              <a:p>
                <a:pPr algn="just">
                  <a:lnSpc>
                    <a:spcPts val="2659"/>
                  </a:lnSpc>
                </a:pPr>
                <a:endParaRPr/>
              </a:p>
            </p:txBody>
          </p:sp>
        </p:grpSp>
        <p:sp>
          <p:nvSpPr>
            <p:cNvPr id="6" name="TextBox 6"/>
            <p:cNvSpPr txBox="1"/>
            <p:nvPr/>
          </p:nvSpPr>
          <p:spPr>
            <a:xfrm>
              <a:off x="855312" y="401137"/>
              <a:ext cx="11772347" cy="1778212"/>
            </a:xfrm>
            <a:prstGeom prst="rect">
              <a:avLst/>
            </a:prstGeom>
          </p:spPr>
          <p:txBody>
            <a:bodyPr lIns="0" tIns="0" rIns="0" bIns="0" rtlCol="0" anchor="t">
              <a:spAutoFit/>
            </a:bodyPr>
            <a:lstStyle/>
            <a:p>
              <a:pPr algn="ctr">
                <a:lnSpc>
                  <a:spcPts val="3519"/>
                </a:lnSpc>
              </a:pPr>
              <a:r>
                <a:rPr lang="en-US" sz="3199">
                  <a:solidFill>
                    <a:srgbClr val="FFFFFF"/>
                  </a:solidFill>
                  <a:latin typeface="Montserrat Classic Bold"/>
                </a:rPr>
                <a:t>Dataset: Incident records with key attributes like ID, Date, Type, Location, Arrest, Domestic, etc.</a:t>
              </a:r>
            </a:p>
          </p:txBody>
        </p:sp>
      </p:grpSp>
      <p:grpSp>
        <p:nvGrpSpPr>
          <p:cNvPr id="7" name="Group 7"/>
          <p:cNvGrpSpPr/>
          <p:nvPr/>
        </p:nvGrpSpPr>
        <p:grpSpPr>
          <a:xfrm>
            <a:off x="7424406" y="4186534"/>
            <a:ext cx="10112228" cy="1913932"/>
            <a:chOff x="0" y="0"/>
            <a:chExt cx="13482971" cy="2551910"/>
          </a:xfrm>
        </p:grpSpPr>
        <p:grpSp>
          <p:nvGrpSpPr>
            <p:cNvPr id="8" name="Group 8"/>
            <p:cNvGrpSpPr/>
            <p:nvPr/>
          </p:nvGrpSpPr>
          <p:grpSpPr>
            <a:xfrm>
              <a:off x="0" y="0"/>
              <a:ext cx="13482971" cy="2551910"/>
              <a:chOff x="0" y="0"/>
              <a:chExt cx="3860526" cy="730678"/>
            </a:xfrm>
          </p:grpSpPr>
          <p:sp>
            <p:nvSpPr>
              <p:cNvPr id="9" name="Freeform 9"/>
              <p:cNvSpPr/>
              <p:nvPr/>
            </p:nvSpPr>
            <p:spPr>
              <a:xfrm>
                <a:off x="0" y="0"/>
                <a:ext cx="3860526" cy="730678"/>
              </a:xfrm>
              <a:custGeom>
                <a:avLst/>
                <a:gdLst/>
                <a:ahLst/>
                <a:cxnLst/>
                <a:rect l="l" t="t" r="r" b="b"/>
                <a:pathLst>
                  <a:path w="3860526" h="730678">
                    <a:moveTo>
                      <a:pt x="39046" y="0"/>
                    </a:moveTo>
                    <a:lnTo>
                      <a:pt x="3821480" y="0"/>
                    </a:lnTo>
                    <a:cubicBezTo>
                      <a:pt x="3843044" y="0"/>
                      <a:pt x="3860526" y="17481"/>
                      <a:pt x="3860526" y="39046"/>
                    </a:cubicBezTo>
                    <a:lnTo>
                      <a:pt x="3860526" y="691633"/>
                    </a:lnTo>
                    <a:cubicBezTo>
                      <a:pt x="3860526" y="701988"/>
                      <a:pt x="3856412" y="711920"/>
                      <a:pt x="3849089" y="719242"/>
                    </a:cubicBezTo>
                    <a:cubicBezTo>
                      <a:pt x="3841767" y="726565"/>
                      <a:pt x="3831835" y="730678"/>
                      <a:pt x="3821480" y="730678"/>
                    </a:cubicBezTo>
                    <a:lnTo>
                      <a:pt x="39046" y="730678"/>
                    </a:lnTo>
                    <a:cubicBezTo>
                      <a:pt x="17481" y="730678"/>
                      <a:pt x="0" y="713197"/>
                      <a:pt x="0" y="691633"/>
                    </a:cubicBezTo>
                    <a:lnTo>
                      <a:pt x="0" y="39046"/>
                    </a:lnTo>
                    <a:cubicBezTo>
                      <a:pt x="0" y="28690"/>
                      <a:pt x="4114" y="18759"/>
                      <a:pt x="11436" y="11436"/>
                    </a:cubicBezTo>
                    <a:cubicBezTo>
                      <a:pt x="18759" y="4114"/>
                      <a:pt x="28690" y="0"/>
                      <a:pt x="39046" y="0"/>
                    </a:cubicBezTo>
                    <a:close/>
                  </a:path>
                </a:pathLst>
              </a:custGeom>
              <a:solidFill>
                <a:srgbClr val="EBA755"/>
              </a:solidFill>
            </p:spPr>
          </p:sp>
          <p:sp>
            <p:nvSpPr>
              <p:cNvPr id="10" name="TextBox 10"/>
              <p:cNvSpPr txBox="1"/>
              <p:nvPr/>
            </p:nvSpPr>
            <p:spPr>
              <a:xfrm>
                <a:off x="0" y="-47625"/>
                <a:ext cx="3860526" cy="778303"/>
              </a:xfrm>
              <a:prstGeom prst="rect">
                <a:avLst/>
              </a:prstGeom>
            </p:spPr>
            <p:txBody>
              <a:bodyPr lIns="35046" tIns="35046" rIns="35046" bIns="35046" rtlCol="0" anchor="ctr"/>
              <a:lstStyle/>
              <a:p>
                <a:pPr algn="ctr">
                  <a:lnSpc>
                    <a:spcPts val="2659"/>
                  </a:lnSpc>
                </a:pPr>
                <a:endParaRPr/>
              </a:p>
            </p:txBody>
          </p:sp>
        </p:grpSp>
        <p:sp>
          <p:nvSpPr>
            <p:cNvPr id="11" name="TextBox 11"/>
            <p:cNvSpPr txBox="1"/>
            <p:nvPr/>
          </p:nvSpPr>
          <p:spPr>
            <a:xfrm>
              <a:off x="855312" y="401137"/>
              <a:ext cx="11772347" cy="1778212"/>
            </a:xfrm>
            <a:prstGeom prst="rect">
              <a:avLst/>
            </a:prstGeom>
          </p:spPr>
          <p:txBody>
            <a:bodyPr lIns="0" tIns="0" rIns="0" bIns="0" rtlCol="0" anchor="t">
              <a:spAutoFit/>
            </a:bodyPr>
            <a:lstStyle/>
            <a:p>
              <a:pPr algn="ctr">
                <a:lnSpc>
                  <a:spcPts val="3519"/>
                </a:lnSpc>
              </a:pPr>
              <a:r>
                <a:rPr lang="en-US" sz="3199">
                  <a:solidFill>
                    <a:srgbClr val="FFFFFF"/>
                  </a:solidFill>
                  <a:latin typeface="Montserrat Classic Bold"/>
                </a:rPr>
                <a:t>Metrics: Incident count, arrest rate, domestic incident rate, location distribution, crime categories.</a:t>
              </a:r>
            </a:p>
          </p:txBody>
        </p:sp>
      </p:grpSp>
      <p:grpSp>
        <p:nvGrpSpPr>
          <p:cNvPr id="12" name="Group 12"/>
          <p:cNvGrpSpPr/>
          <p:nvPr/>
        </p:nvGrpSpPr>
        <p:grpSpPr>
          <a:xfrm>
            <a:off x="7563073" y="6233816"/>
            <a:ext cx="9834894" cy="1475782"/>
            <a:chOff x="0" y="0"/>
            <a:chExt cx="13113192" cy="1967710"/>
          </a:xfrm>
        </p:grpSpPr>
        <p:grpSp>
          <p:nvGrpSpPr>
            <p:cNvPr id="13" name="Group 13"/>
            <p:cNvGrpSpPr/>
            <p:nvPr/>
          </p:nvGrpSpPr>
          <p:grpSpPr>
            <a:xfrm>
              <a:off x="0" y="0"/>
              <a:ext cx="13113192" cy="1967710"/>
              <a:chOff x="0" y="0"/>
              <a:chExt cx="3754648" cy="563407"/>
            </a:xfrm>
          </p:grpSpPr>
          <p:sp>
            <p:nvSpPr>
              <p:cNvPr id="14" name="Freeform 14"/>
              <p:cNvSpPr/>
              <p:nvPr/>
            </p:nvSpPr>
            <p:spPr>
              <a:xfrm>
                <a:off x="0" y="0"/>
                <a:ext cx="3754648" cy="563407"/>
              </a:xfrm>
              <a:custGeom>
                <a:avLst/>
                <a:gdLst/>
                <a:ahLst/>
                <a:cxnLst/>
                <a:rect l="l" t="t" r="r" b="b"/>
                <a:pathLst>
                  <a:path w="3754648" h="563407">
                    <a:moveTo>
                      <a:pt x="40147" y="0"/>
                    </a:moveTo>
                    <a:lnTo>
                      <a:pt x="3714502" y="0"/>
                    </a:lnTo>
                    <a:cubicBezTo>
                      <a:pt x="3725149" y="0"/>
                      <a:pt x="3735361" y="4230"/>
                      <a:pt x="3742890" y="11759"/>
                    </a:cubicBezTo>
                    <a:cubicBezTo>
                      <a:pt x="3750419" y="19288"/>
                      <a:pt x="3754648" y="29499"/>
                      <a:pt x="3754648" y="40147"/>
                    </a:cubicBezTo>
                    <a:lnTo>
                      <a:pt x="3754648" y="523260"/>
                    </a:lnTo>
                    <a:cubicBezTo>
                      <a:pt x="3754648" y="533907"/>
                      <a:pt x="3750419" y="544119"/>
                      <a:pt x="3742890" y="551648"/>
                    </a:cubicBezTo>
                    <a:cubicBezTo>
                      <a:pt x="3735361" y="559177"/>
                      <a:pt x="3725149" y="563407"/>
                      <a:pt x="3714502" y="563407"/>
                    </a:cubicBezTo>
                    <a:lnTo>
                      <a:pt x="40147" y="563407"/>
                    </a:lnTo>
                    <a:cubicBezTo>
                      <a:pt x="29499" y="563407"/>
                      <a:pt x="19288" y="559177"/>
                      <a:pt x="11759" y="551648"/>
                    </a:cubicBezTo>
                    <a:cubicBezTo>
                      <a:pt x="4230" y="544119"/>
                      <a:pt x="0" y="533907"/>
                      <a:pt x="0" y="523260"/>
                    </a:cubicBezTo>
                    <a:lnTo>
                      <a:pt x="0" y="40147"/>
                    </a:lnTo>
                    <a:cubicBezTo>
                      <a:pt x="0" y="29499"/>
                      <a:pt x="4230" y="19288"/>
                      <a:pt x="11759" y="11759"/>
                    </a:cubicBezTo>
                    <a:cubicBezTo>
                      <a:pt x="19288" y="4230"/>
                      <a:pt x="29499" y="0"/>
                      <a:pt x="40147" y="0"/>
                    </a:cubicBezTo>
                    <a:close/>
                  </a:path>
                </a:pathLst>
              </a:custGeom>
              <a:solidFill>
                <a:srgbClr val="69777C"/>
              </a:solidFill>
            </p:spPr>
          </p:sp>
          <p:sp>
            <p:nvSpPr>
              <p:cNvPr id="15" name="TextBox 15"/>
              <p:cNvSpPr txBox="1"/>
              <p:nvPr/>
            </p:nvSpPr>
            <p:spPr>
              <a:xfrm>
                <a:off x="0" y="-47625"/>
                <a:ext cx="3754648" cy="611032"/>
              </a:xfrm>
              <a:prstGeom prst="rect">
                <a:avLst/>
              </a:prstGeom>
            </p:spPr>
            <p:txBody>
              <a:bodyPr lIns="35046" tIns="35046" rIns="35046" bIns="35046" rtlCol="0" anchor="ctr"/>
              <a:lstStyle/>
              <a:p>
                <a:pPr algn="ctr">
                  <a:lnSpc>
                    <a:spcPts val="2659"/>
                  </a:lnSpc>
                </a:pPr>
                <a:endParaRPr/>
              </a:p>
            </p:txBody>
          </p:sp>
        </p:grpSp>
        <p:sp>
          <p:nvSpPr>
            <p:cNvPr id="16" name="TextBox 16"/>
            <p:cNvSpPr txBox="1"/>
            <p:nvPr/>
          </p:nvSpPr>
          <p:spPr>
            <a:xfrm>
              <a:off x="831854" y="401137"/>
              <a:ext cx="11449483" cy="1194012"/>
            </a:xfrm>
            <a:prstGeom prst="rect">
              <a:avLst/>
            </a:prstGeom>
          </p:spPr>
          <p:txBody>
            <a:bodyPr lIns="0" tIns="0" rIns="0" bIns="0" rtlCol="0" anchor="t">
              <a:spAutoFit/>
            </a:bodyPr>
            <a:lstStyle/>
            <a:p>
              <a:pPr algn="ctr">
                <a:lnSpc>
                  <a:spcPts val="3519"/>
                </a:lnSpc>
              </a:pPr>
              <a:r>
                <a:rPr lang="en-US" sz="3199">
                  <a:solidFill>
                    <a:srgbClr val="FFFFFF"/>
                  </a:solidFill>
                  <a:latin typeface="Montserrat Classic Bold"/>
                </a:rPr>
                <a:t>Exploration: Insights into crime types, locations, and temporal trends.</a:t>
              </a:r>
            </a:p>
          </p:txBody>
        </p:sp>
      </p:grpSp>
      <p:grpSp>
        <p:nvGrpSpPr>
          <p:cNvPr id="17" name="Group 17"/>
          <p:cNvGrpSpPr/>
          <p:nvPr/>
        </p:nvGrpSpPr>
        <p:grpSpPr>
          <a:xfrm>
            <a:off x="7563073" y="7842949"/>
            <a:ext cx="9834894" cy="1913932"/>
            <a:chOff x="0" y="0"/>
            <a:chExt cx="13113192" cy="2551910"/>
          </a:xfrm>
        </p:grpSpPr>
        <p:grpSp>
          <p:nvGrpSpPr>
            <p:cNvPr id="18" name="Group 18"/>
            <p:cNvGrpSpPr/>
            <p:nvPr/>
          </p:nvGrpSpPr>
          <p:grpSpPr>
            <a:xfrm>
              <a:off x="0" y="0"/>
              <a:ext cx="13113192" cy="2551910"/>
              <a:chOff x="0" y="0"/>
              <a:chExt cx="3754648" cy="730678"/>
            </a:xfrm>
          </p:grpSpPr>
          <p:sp>
            <p:nvSpPr>
              <p:cNvPr id="19" name="Freeform 19"/>
              <p:cNvSpPr/>
              <p:nvPr/>
            </p:nvSpPr>
            <p:spPr>
              <a:xfrm>
                <a:off x="0" y="0"/>
                <a:ext cx="3754648" cy="730678"/>
              </a:xfrm>
              <a:custGeom>
                <a:avLst/>
                <a:gdLst/>
                <a:ahLst/>
                <a:cxnLst/>
                <a:rect l="l" t="t" r="r" b="b"/>
                <a:pathLst>
                  <a:path w="3754648" h="730678">
                    <a:moveTo>
                      <a:pt x="40147" y="0"/>
                    </a:moveTo>
                    <a:lnTo>
                      <a:pt x="3714502" y="0"/>
                    </a:lnTo>
                    <a:cubicBezTo>
                      <a:pt x="3725149" y="0"/>
                      <a:pt x="3735361" y="4230"/>
                      <a:pt x="3742890" y="11759"/>
                    </a:cubicBezTo>
                    <a:cubicBezTo>
                      <a:pt x="3750419" y="19288"/>
                      <a:pt x="3754648" y="29499"/>
                      <a:pt x="3754648" y="40147"/>
                    </a:cubicBezTo>
                    <a:lnTo>
                      <a:pt x="3754648" y="690532"/>
                    </a:lnTo>
                    <a:cubicBezTo>
                      <a:pt x="3754648" y="701179"/>
                      <a:pt x="3750419" y="711391"/>
                      <a:pt x="3742890" y="718920"/>
                    </a:cubicBezTo>
                    <a:cubicBezTo>
                      <a:pt x="3735361" y="726448"/>
                      <a:pt x="3725149" y="730678"/>
                      <a:pt x="3714502" y="730678"/>
                    </a:cubicBezTo>
                    <a:lnTo>
                      <a:pt x="40147" y="730678"/>
                    </a:lnTo>
                    <a:cubicBezTo>
                      <a:pt x="29499" y="730678"/>
                      <a:pt x="19288" y="726448"/>
                      <a:pt x="11759" y="718920"/>
                    </a:cubicBezTo>
                    <a:cubicBezTo>
                      <a:pt x="4230" y="711391"/>
                      <a:pt x="0" y="701179"/>
                      <a:pt x="0" y="690532"/>
                    </a:cubicBezTo>
                    <a:lnTo>
                      <a:pt x="0" y="40147"/>
                    </a:lnTo>
                    <a:cubicBezTo>
                      <a:pt x="0" y="29499"/>
                      <a:pt x="4230" y="19288"/>
                      <a:pt x="11759" y="11759"/>
                    </a:cubicBezTo>
                    <a:cubicBezTo>
                      <a:pt x="19288" y="4230"/>
                      <a:pt x="29499" y="0"/>
                      <a:pt x="40147" y="0"/>
                    </a:cubicBezTo>
                    <a:close/>
                  </a:path>
                </a:pathLst>
              </a:custGeom>
              <a:solidFill>
                <a:srgbClr val="69777C"/>
              </a:solidFill>
            </p:spPr>
          </p:sp>
          <p:sp>
            <p:nvSpPr>
              <p:cNvPr id="20" name="TextBox 20"/>
              <p:cNvSpPr txBox="1"/>
              <p:nvPr/>
            </p:nvSpPr>
            <p:spPr>
              <a:xfrm>
                <a:off x="0" y="-47625"/>
                <a:ext cx="3754648" cy="778303"/>
              </a:xfrm>
              <a:prstGeom prst="rect">
                <a:avLst/>
              </a:prstGeom>
            </p:spPr>
            <p:txBody>
              <a:bodyPr lIns="35046" tIns="35046" rIns="35046" bIns="35046" rtlCol="0" anchor="ctr"/>
              <a:lstStyle/>
              <a:p>
                <a:pPr algn="ctr">
                  <a:lnSpc>
                    <a:spcPts val="2659"/>
                  </a:lnSpc>
                </a:pPr>
                <a:endParaRPr/>
              </a:p>
            </p:txBody>
          </p:sp>
        </p:grpSp>
        <p:sp>
          <p:nvSpPr>
            <p:cNvPr id="21" name="TextBox 21"/>
            <p:cNvSpPr txBox="1"/>
            <p:nvPr/>
          </p:nvSpPr>
          <p:spPr>
            <a:xfrm>
              <a:off x="831854" y="401137"/>
              <a:ext cx="11449483" cy="1778212"/>
            </a:xfrm>
            <a:prstGeom prst="rect">
              <a:avLst/>
            </a:prstGeom>
          </p:spPr>
          <p:txBody>
            <a:bodyPr lIns="0" tIns="0" rIns="0" bIns="0" rtlCol="0" anchor="t">
              <a:spAutoFit/>
            </a:bodyPr>
            <a:lstStyle/>
            <a:p>
              <a:pPr algn="ctr">
                <a:lnSpc>
                  <a:spcPts val="3519"/>
                </a:lnSpc>
              </a:pPr>
              <a:r>
                <a:rPr lang="en-US" sz="3199">
                  <a:solidFill>
                    <a:srgbClr val="FFFFFF"/>
                  </a:solidFill>
                  <a:latin typeface="Montserrat Classic Bold"/>
                </a:rPr>
                <a:t>Quality: Addressing missing values, consistency checks, and validating geographic coordinates.</a:t>
              </a:r>
            </a:p>
          </p:txBody>
        </p:sp>
      </p:grpSp>
      <p:sp>
        <p:nvSpPr>
          <p:cNvPr id="22" name="Freeform 22"/>
          <p:cNvSpPr/>
          <p:nvPr/>
        </p:nvSpPr>
        <p:spPr>
          <a:xfrm>
            <a:off x="140703" y="2687354"/>
            <a:ext cx="7067896" cy="5459950"/>
          </a:xfrm>
          <a:custGeom>
            <a:avLst/>
            <a:gdLst/>
            <a:ahLst/>
            <a:cxnLst/>
            <a:rect l="l" t="t" r="r" b="b"/>
            <a:pathLst>
              <a:path w="7067896" h="5459950">
                <a:moveTo>
                  <a:pt x="0" y="0"/>
                </a:moveTo>
                <a:lnTo>
                  <a:pt x="7067897" y="0"/>
                </a:lnTo>
                <a:lnTo>
                  <a:pt x="7067897" y="5459949"/>
                </a:lnTo>
                <a:lnTo>
                  <a:pt x="0" y="5459949"/>
                </a:lnTo>
                <a:lnTo>
                  <a:pt x="0" y="0"/>
                </a:lnTo>
                <a:close/>
              </a:path>
            </a:pathLst>
          </a:custGeom>
          <a:blipFill>
            <a:blip r:embed="rId2"/>
            <a:stretch>
              <a:fillRect/>
            </a:stretch>
          </a:blipFill>
        </p:spPr>
      </p:sp>
      <p:sp>
        <p:nvSpPr>
          <p:cNvPr id="23" name="TextBox 23"/>
          <p:cNvSpPr txBox="1"/>
          <p:nvPr/>
        </p:nvSpPr>
        <p:spPr>
          <a:xfrm>
            <a:off x="9144000" y="861423"/>
            <a:ext cx="9144000" cy="1048398"/>
          </a:xfrm>
          <a:prstGeom prst="rect">
            <a:avLst/>
          </a:prstGeom>
        </p:spPr>
        <p:txBody>
          <a:bodyPr lIns="0" tIns="0" rIns="0" bIns="0" rtlCol="0" anchor="t">
            <a:spAutoFit/>
          </a:bodyPr>
          <a:lstStyle/>
          <a:p>
            <a:pPr algn="ctr">
              <a:lnSpc>
                <a:spcPts val="7900"/>
              </a:lnSpc>
            </a:pPr>
            <a:r>
              <a:rPr lang="en-US" sz="7900">
                <a:solidFill>
                  <a:srgbClr val="68382F"/>
                </a:solidFill>
                <a:latin typeface="Hammersmith One"/>
              </a:rPr>
              <a:t>DATA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9777C"/>
        </a:solidFill>
        <a:effectLst/>
      </p:bgPr>
    </p:bg>
    <p:spTree>
      <p:nvGrpSpPr>
        <p:cNvPr id="1" name=""/>
        <p:cNvGrpSpPr/>
        <p:nvPr/>
      </p:nvGrpSpPr>
      <p:grpSpPr>
        <a:xfrm>
          <a:off x="0" y="0"/>
          <a:ext cx="0" cy="0"/>
          <a:chOff x="0" y="0"/>
          <a:chExt cx="0" cy="0"/>
        </a:xfrm>
      </p:grpSpPr>
      <p:grpSp>
        <p:nvGrpSpPr>
          <p:cNvPr id="2" name="Group 2"/>
          <p:cNvGrpSpPr/>
          <p:nvPr/>
        </p:nvGrpSpPr>
        <p:grpSpPr>
          <a:xfrm>
            <a:off x="1720964" y="1615895"/>
            <a:ext cx="15538336" cy="9675955"/>
            <a:chOff x="0" y="0"/>
            <a:chExt cx="20717781" cy="12901273"/>
          </a:xfrm>
        </p:grpSpPr>
        <p:grpSp>
          <p:nvGrpSpPr>
            <p:cNvPr id="3" name="Group 3"/>
            <p:cNvGrpSpPr/>
            <p:nvPr/>
          </p:nvGrpSpPr>
          <p:grpSpPr>
            <a:xfrm>
              <a:off x="0" y="0"/>
              <a:ext cx="20717781" cy="12901273"/>
              <a:chOff x="0" y="0"/>
              <a:chExt cx="4092401" cy="2548400"/>
            </a:xfrm>
          </p:grpSpPr>
          <p:sp>
            <p:nvSpPr>
              <p:cNvPr id="4" name="Freeform 4"/>
              <p:cNvSpPr/>
              <p:nvPr/>
            </p:nvSpPr>
            <p:spPr>
              <a:xfrm>
                <a:off x="0" y="0"/>
                <a:ext cx="4092401" cy="2548400"/>
              </a:xfrm>
              <a:custGeom>
                <a:avLst/>
                <a:gdLst/>
                <a:ahLst/>
                <a:cxnLst/>
                <a:rect l="l" t="t" r="r" b="b"/>
                <a:pathLst>
                  <a:path w="4092401" h="2548400">
                    <a:moveTo>
                      <a:pt x="33656" y="0"/>
                    </a:moveTo>
                    <a:lnTo>
                      <a:pt x="4058745" y="0"/>
                    </a:lnTo>
                    <a:cubicBezTo>
                      <a:pt x="4067671" y="0"/>
                      <a:pt x="4076232" y="3546"/>
                      <a:pt x="4082543" y="9858"/>
                    </a:cubicBezTo>
                    <a:cubicBezTo>
                      <a:pt x="4088855" y="16169"/>
                      <a:pt x="4092401" y="24730"/>
                      <a:pt x="4092401" y="33656"/>
                    </a:cubicBezTo>
                    <a:lnTo>
                      <a:pt x="4092401" y="2514744"/>
                    </a:lnTo>
                    <a:cubicBezTo>
                      <a:pt x="4092401" y="2523670"/>
                      <a:pt x="4088855" y="2532231"/>
                      <a:pt x="4082543" y="2538542"/>
                    </a:cubicBezTo>
                    <a:cubicBezTo>
                      <a:pt x="4076232" y="2544854"/>
                      <a:pt x="4067671" y="2548400"/>
                      <a:pt x="4058745" y="2548400"/>
                    </a:cubicBezTo>
                    <a:lnTo>
                      <a:pt x="33656" y="2548400"/>
                    </a:lnTo>
                    <a:cubicBezTo>
                      <a:pt x="24730" y="2548400"/>
                      <a:pt x="16169" y="2544854"/>
                      <a:pt x="9858" y="2538542"/>
                    </a:cubicBezTo>
                    <a:cubicBezTo>
                      <a:pt x="3546" y="2532231"/>
                      <a:pt x="0" y="2523670"/>
                      <a:pt x="0" y="2514744"/>
                    </a:cubicBezTo>
                    <a:lnTo>
                      <a:pt x="0" y="33656"/>
                    </a:lnTo>
                    <a:cubicBezTo>
                      <a:pt x="0" y="24730"/>
                      <a:pt x="3546" y="16169"/>
                      <a:pt x="9858" y="9858"/>
                    </a:cubicBezTo>
                    <a:cubicBezTo>
                      <a:pt x="16169" y="3546"/>
                      <a:pt x="24730" y="0"/>
                      <a:pt x="33656" y="0"/>
                    </a:cubicBezTo>
                    <a:close/>
                  </a:path>
                </a:pathLst>
              </a:custGeom>
              <a:solidFill>
                <a:srgbClr val="FBF3EC"/>
              </a:solidFill>
            </p:spPr>
          </p:sp>
          <p:sp>
            <p:nvSpPr>
              <p:cNvPr id="5" name="TextBox 5"/>
              <p:cNvSpPr txBox="1"/>
              <p:nvPr/>
            </p:nvSpPr>
            <p:spPr>
              <a:xfrm>
                <a:off x="0" y="-47625"/>
                <a:ext cx="4092401" cy="2596025"/>
              </a:xfrm>
              <a:prstGeom prst="rect">
                <a:avLst/>
              </a:prstGeom>
            </p:spPr>
            <p:txBody>
              <a:bodyPr lIns="38355" tIns="38355" rIns="38355" bIns="38355" rtlCol="0" anchor="ctr"/>
              <a:lstStyle/>
              <a:p>
                <a:pPr algn="just">
                  <a:lnSpc>
                    <a:spcPts val="2511"/>
                  </a:lnSpc>
                </a:pPr>
                <a:endParaRPr/>
              </a:p>
            </p:txBody>
          </p:sp>
        </p:grpSp>
        <p:sp>
          <p:nvSpPr>
            <p:cNvPr id="6" name="TextBox 6"/>
            <p:cNvSpPr txBox="1"/>
            <p:nvPr/>
          </p:nvSpPr>
          <p:spPr>
            <a:xfrm>
              <a:off x="1110223" y="1029650"/>
              <a:ext cx="18497335" cy="9479941"/>
            </a:xfrm>
            <a:prstGeom prst="rect">
              <a:avLst/>
            </a:prstGeom>
          </p:spPr>
          <p:txBody>
            <a:bodyPr lIns="0" tIns="0" rIns="0" bIns="0" rtlCol="0" anchor="t">
              <a:spAutoFit/>
            </a:bodyPr>
            <a:lstStyle/>
            <a:p>
              <a:pPr marL="857866" lvl="1" indent="-428933">
                <a:lnSpc>
                  <a:spcPts val="5165"/>
                </a:lnSpc>
                <a:buFont typeface="Arial"/>
                <a:buChar char="•"/>
              </a:pPr>
              <a:r>
                <a:rPr lang="en-US" sz="3973">
                  <a:solidFill>
                    <a:srgbClr val="68382F"/>
                  </a:solidFill>
                  <a:latin typeface="Montserrat Classic"/>
                </a:rPr>
                <a:t>Data Cleaning: Utilized Power BI Query Editor for data cleaning, ensuring accuracy and consistency.</a:t>
              </a:r>
            </a:p>
            <a:p>
              <a:pPr marL="857866" lvl="1" indent="-428933">
                <a:lnSpc>
                  <a:spcPts val="5165"/>
                </a:lnSpc>
                <a:buFont typeface="Arial"/>
                <a:buChar char="•"/>
              </a:pPr>
              <a:r>
                <a:rPr lang="en-US" sz="3973">
                  <a:solidFill>
                    <a:srgbClr val="68382F"/>
                  </a:solidFill>
                  <a:latin typeface="Montserrat Classic"/>
                </a:rPr>
                <a:t>Column Creation: Employed DAX formulas to create additional columns for enhanced analysis.</a:t>
              </a:r>
            </a:p>
            <a:p>
              <a:pPr marL="857866" lvl="1" indent="-428933">
                <a:lnSpc>
                  <a:spcPts val="5165"/>
                </a:lnSpc>
                <a:buFont typeface="Arial"/>
                <a:buChar char="•"/>
              </a:pPr>
              <a:r>
                <a:rPr lang="en-US" sz="3973">
                  <a:solidFill>
                    <a:srgbClr val="68382F"/>
                  </a:solidFill>
                  <a:latin typeface="Montserrat Classic"/>
                </a:rPr>
                <a:t>Advanced DAX Measures: Developed advanced DAX measures to derive insights and support analytical requirements.</a:t>
              </a:r>
            </a:p>
            <a:p>
              <a:pPr marL="857866" lvl="1" indent="-428933">
                <a:lnSpc>
                  <a:spcPts val="5165"/>
                </a:lnSpc>
                <a:buFont typeface="Arial"/>
                <a:buChar char="•"/>
              </a:pPr>
              <a:r>
                <a:rPr lang="en-US" sz="3973">
                  <a:solidFill>
                    <a:srgbClr val="68382F"/>
                  </a:solidFill>
                  <a:latin typeface="Montserrat Classic"/>
                </a:rPr>
                <a:t>Visual Creation: Utilized Power BI's visualization tools to create intuitive visuals for better understanding and analysis of the data.</a:t>
              </a:r>
            </a:p>
            <a:p>
              <a:pPr>
                <a:lnSpc>
                  <a:spcPts val="5165"/>
                </a:lnSpc>
              </a:pPr>
              <a:endParaRPr lang="en-US" sz="3973">
                <a:solidFill>
                  <a:srgbClr val="68382F"/>
                </a:solidFill>
                <a:latin typeface="Montserrat Classic"/>
              </a:endParaRPr>
            </a:p>
          </p:txBody>
        </p:sp>
      </p:grpSp>
      <p:sp>
        <p:nvSpPr>
          <p:cNvPr id="7" name="Freeform 7"/>
          <p:cNvSpPr/>
          <p:nvPr/>
        </p:nvSpPr>
        <p:spPr>
          <a:xfrm>
            <a:off x="15072402" y="6793405"/>
            <a:ext cx="3493595" cy="3493595"/>
          </a:xfrm>
          <a:custGeom>
            <a:avLst/>
            <a:gdLst/>
            <a:ahLst/>
            <a:cxnLst/>
            <a:rect l="l" t="t" r="r" b="b"/>
            <a:pathLst>
              <a:path w="3493595" h="3493595">
                <a:moveTo>
                  <a:pt x="0" y="0"/>
                </a:moveTo>
                <a:lnTo>
                  <a:pt x="3493596" y="0"/>
                </a:lnTo>
                <a:lnTo>
                  <a:pt x="3493596" y="3493595"/>
                </a:lnTo>
                <a:lnTo>
                  <a:pt x="0" y="3493595"/>
                </a:lnTo>
                <a:lnTo>
                  <a:pt x="0" y="0"/>
                </a:lnTo>
                <a:close/>
              </a:path>
            </a:pathLst>
          </a:custGeom>
          <a:blipFill>
            <a:blip r:embed="rId2"/>
            <a:stretch>
              <a:fillRect/>
            </a:stretch>
          </a:blipFill>
        </p:spPr>
      </p:sp>
      <p:sp>
        <p:nvSpPr>
          <p:cNvPr id="8" name="TextBox 8"/>
          <p:cNvSpPr txBox="1"/>
          <p:nvPr/>
        </p:nvSpPr>
        <p:spPr>
          <a:xfrm>
            <a:off x="1871025" y="374650"/>
            <a:ext cx="14545951" cy="1412875"/>
          </a:xfrm>
          <a:prstGeom prst="rect">
            <a:avLst/>
          </a:prstGeom>
        </p:spPr>
        <p:txBody>
          <a:bodyPr lIns="0" tIns="0" rIns="0" bIns="0" rtlCol="0" anchor="t">
            <a:spAutoFit/>
          </a:bodyPr>
          <a:lstStyle/>
          <a:p>
            <a:pPr algn="ctr">
              <a:lnSpc>
                <a:spcPts val="10999"/>
              </a:lnSpc>
            </a:pPr>
            <a:r>
              <a:rPr lang="en-US" sz="9999">
                <a:solidFill>
                  <a:srgbClr val="FBF3EC"/>
                </a:solidFill>
                <a:latin typeface="Hammersmith One"/>
              </a:rPr>
              <a:t>METHODOLOGY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9777C"/>
        </a:solidFill>
        <a:effectLst/>
      </p:bgPr>
    </p:bg>
    <p:spTree>
      <p:nvGrpSpPr>
        <p:cNvPr id="1" name=""/>
        <p:cNvGrpSpPr/>
        <p:nvPr/>
      </p:nvGrpSpPr>
      <p:grpSpPr>
        <a:xfrm>
          <a:off x="0" y="0"/>
          <a:ext cx="0" cy="0"/>
          <a:chOff x="0" y="0"/>
          <a:chExt cx="0" cy="0"/>
        </a:xfrm>
      </p:grpSpPr>
      <p:grpSp>
        <p:nvGrpSpPr>
          <p:cNvPr id="2" name="Group 2"/>
          <p:cNvGrpSpPr/>
          <p:nvPr/>
        </p:nvGrpSpPr>
        <p:grpSpPr>
          <a:xfrm>
            <a:off x="448886" y="1371472"/>
            <a:ext cx="17390228" cy="8187079"/>
            <a:chOff x="0" y="0"/>
            <a:chExt cx="23186971" cy="10916105"/>
          </a:xfrm>
        </p:grpSpPr>
        <p:grpSp>
          <p:nvGrpSpPr>
            <p:cNvPr id="3" name="Group 3"/>
            <p:cNvGrpSpPr/>
            <p:nvPr/>
          </p:nvGrpSpPr>
          <p:grpSpPr>
            <a:xfrm>
              <a:off x="0" y="0"/>
              <a:ext cx="23186971" cy="10916105"/>
              <a:chOff x="0" y="0"/>
              <a:chExt cx="7114750" cy="3349526"/>
            </a:xfrm>
          </p:grpSpPr>
          <p:sp>
            <p:nvSpPr>
              <p:cNvPr id="4" name="Freeform 4"/>
              <p:cNvSpPr/>
              <p:nvPr/>
            </p:nvSpPr>
            <p:spPr>
              <a:xfrm>
                <a:off x="0" y="0"/>
                <a:ext cx="7114749" cy="3349526"/>
              </a:xfrm>
              <a:custGeom>
                <a:avLst/>
                <a:gdLst/>
                <a:ahLst/>
                <a:cxnLst/>
                <a:rect l="l" t="t" r="r" b="b"/>
                <a:pathLst>
                  <a:path w="7114749" h="3349526">
                    <a:moveTo>
                      <a:pt x="19359" y="0"/>
                    </a:moveTo>
                    <a:lnTo>
                      <a:pt x="7095391" y="0"/>
                    </a:lnTo>
                    <a:cubicBezTo>
                      <a:pt x="7100525" y="0"/>
                      <a:pt x="7105449" y="2040"/>
                      <a:pt x="7109079" y="5670"/>
                    </a:cubicBezTo>
                    <a:cubicBezTo>
                      <a:pt x="7112710" y="9301"/>
                      <a:pt x="7114749" y="14225"/>
                      <a:pt x="7114749" y="19359"/>
                    </a:cubicBezTo>
                    <a:lnTo>
                      <a:pt x="7114749" y="3330167"/>
                    </a:lnTo>
                    <a:cubicBezTo>
                      <a:pt x="7114749" y="3335301"/>
                      <a:pt x="7112710" y="3340225"/>
                      <a:pt x="7109079" y="3343856"/>
                    </a:cubicBezTo>
                    <a:cubicBezTo>
                      <a:pt x="7105449" y="3347486"/>
                      <a:pt x="7100525" y="3349526"/>
                      <a:pt x="7095391" y="3349526"/>
                    </a:cubicBezTo>
                    <a:lnTo>
                      <a:pt x="19359" y="3349526"/>
                    </a:lnTo>
                    <a:cubicBezTo>
                      <a:pt x="14225" y="3349526"/>
                      <a:pt x="9301" y="3347486"/>
                      <a:pt x="5670" y="3343856"/>
                    </a:cubicBezTo>
                    <a:cubicBezTo>
                      <a:pt x="2040" y="3340225"/>
                      <a:pt x="0" y="3335301"/>
                      <a:pt x="0" y="3330167"/>
                    </a:cubicBezTo>
                    <a:lnTo>
                      <a:pt x="0" y="19359"/>
                    </a:lnTo>
                    <a:cubicBezTo>
                      <a:pt x="0" y="14225"/>
                      <a:pt x="2040" y="9301"/>
                      <a:pt x="5670" y="5670"/>
                    </a:cubicBezTo>
                    <a:cubicBezTo>
                      <a:pt x="9301" y="2040"/>
                      <a:pt x="14225" y="0"/>
                      <a:pt x="19359" y="0"/>
                    </a:cubicBezTo>
                    <a:close/>
                  </a:path>
                </a:pathLst>
              </a:custGeom>
              <a:solidFill>
                <a:srgbClr val="FBF3EC"/>
              </a:solidFill>
            </p:spPr>
          </p:sp>
          <p:sp>
            <p:nvSpPr>
              <p:cNvPr id="5" name="TextBox 5"/>
              <p:cNvSpPr txBox="1"/>
              <p:nvPr/>
            </p:nvSpPr>
            <p:spPr>
              <a:xfrm>
                <a:off x="0" y="-47625"/>
                <a:ext cx="7114750" cy="3397151"/>
              </a:xfrm>
              <a:prstGeom prst="rect">
                <a:avLst/>
              </a:prstGeom>
            </p:spPr>
            <p:txBody>
              <a:bodyPr lIns="38355" tIns="38355" rIns="38355" bIns="38355" rtlCol="0" anchor="ctr"/>
              <a:lstStyle/>
              <a:p>
                <a:pPr algn="ctr">
                  <a:lnSpc>
                    <a:spcPts val="3071"/>
                  </a:lnSpc>
                </a:pPr>
                <a:endParaRPr/>
              </a:p>
            </p:txBody>
          </p:sp>
        </p:grpSp>
        <p:sp>
          <p:nvSpPr>
            <p:cNvPr id="6" name="TextBox 6"/>
            <p:cNvSpPr txBox="1"/>
            <p:nvPr/>
          </p:nvSpPr>
          <p:spPr>
            <a:xfrm>
              <a:off x="1242541" y="664924"/>
              <a:ext cx="20701888" cy="8262861"/>
            </a:xfrm>
            <a:prstGeom prst="rect">
              <a:avLst/>
            </a:prstGeom>
          </p:spPr>
          <p:txBody>
            <a:bodyPr lIns="0" tIns="0" rIns="0" bIns="0" rtlCol="0" anchor="t">
              <a:spAutoFit/>
            </a:bodyPr>
            <a:lstStyle/>
            <a:p>
              <a:pPr marL="527869" lvl="1" indent="-263935" algn="just">
                <a:lnSpc>
                  <a:spcPts val="3178"/>
                </a:lnSpc>
                <a:buFont typeface="Arial"/>
                <a:buChar char="•"/>
              </a:pPr>
              <a:r>
                <a:rPr lang="en-US" sz="2444" dirty="0">
                  <a:solidFill>
                    <a:srgbClr val="68382F"/>
                  </a:solidFill>
                  <a:latin typeface="Montserrat Classic"/>
                </a:rPr>
                <a:t>Data Cleaning: Removed null values, created new columns using DAX formulas.</a:t>
              </a:r>
            </a:p>
            <a:p>
              <a:pPr marL="500073" lvl="1" indent="-250036" algn="just">
                <a:lnSpc>
                  <a:spcPts val="3011"/>
                </a:lnSpc>
                <a:buFont typeface="Arial"/>
                <a:buChar char="•"/>
              </a:pPr>
              <a:r>
                <a:rPr lang="en-US" sz="2316" dirty="0">
                  <a:solidFill>
                    <a:srgbClr val="68382F"/>
                  </a:solidFill>
                  <a:latin typeface="Montserrat Classic"/>
                </a:rPr>
                <a:t>Crime Type Analysis: Theft identified as most prevalent crime.</a:t>
              </a:r>
            </a:p>
            <a:p>
              <a:pPr marL="500073" lvl="1" indent="-250036" algn="just">
                <a:lnSpc>
                  <a:spcPts val="3011"/>
                </a:lnSpc>
                <a:buFont typeface="Arial"/>
                <a:buChar char="•"/>
              </a:pPr>
              <a:r>
                <a:rPr lang="en-US" sz="2316" dirty="0">
                  <a:solidFill>
                    <a:srgbClr val="68382F"/>
                  </a:solidFill>
                  <a:latin typeface="Montserrat Classic"/>
                </a:rPr>
                <a:t>Arrest Rate Evaluation: Arrest rate found to be 12.42%.</a:t>
              </a:r>
            </a:p>
            <a:p>
              <a:pPr marL="500073" lvl="1" indent="-250036" algn="just">
                <a:lnSpc>
                  <a:spcPts val="3011"/>
                </a:lnSpc>
                <a:buFont typeface="Arial"/>
                <a:buChar char="•"/>
              </a:pPr>
              <a:r>
                <a:rPr lang="en-US" sz="2316" dirty="0">
                  <a:solidFill>
                    <a:srgbClr val="68382F"/>
                  </a:solidFill>
                  <a:latin typeface="Montserrat Classic"/>
                </a:rPr>
                <a:t>District Crime Distribution Assessment: District 6 had highest number of reported incidents.</a:t>
              </a:r>
            </a:p>
            <a:p>
              <a:pPr marL="500073" lvl="1" indent="-250036" algn="just">
                <a:lnSpc>
                  <a:spcPts val="3011"/>
                </a:lnSpc>
                <a:buFont typeface="Arial"/>
                <a:buChar char="•"/>
              </a:pPr>
              <a:r>
                <a:rPr lang="en-US" sz="2316" dirty="0">
                  <a:solidFill>
                    <a:srgbClr val="68382F"/>
                  </a:solidFill>
                  <a:latin typeface="Montserrat Classic"/>
                </a:rPr>
                <a:t>Categorical Attributes: Identified several categorical columns in the dataset.</a:t>
              </a:r>
            </a:p>
            <a:p>
              <a:pPr marL="500073" lvl="1" indent="-250036" algn="just">
                <a:lnSpc>
                  <a:spcPts val="3011"/>
                </a:lnSpc>
                <a:buFont typeface="Arial"/>
                <a:buChar char="•"/>
              </a:pPr>
              <a:r>
                <a:rPr lang="en-US" sz="2316" dirty="0">
                  <a:solidFill>
                    <a:srgbClr val="68382F"/>
                  </a:solidFill>
                  <a:latin typeface="Montserrat Classic"/>
                </a:rPr>
                <a:t>Handling Null Values: Removed null values from X and Y coordinate columns.</a:t>
              </a:r>
            </a:p>
            <a:p>
              <a:pPr marL="527869" lvl="1" indent="-263935" algn="just">
                <a:lnSpc>
                  <a:spcPts val="3178"/>
                </a:lnSpc>
                <a:buFont typeface="Arial"/>
                <a:buChar char="•"/>
              </a:pPr>
              <a:r>
                <a:rPr lang="en-US" sz="2444" dirty="0">
                  <a:solidFill>
                    <a:srgbClr val="68382F"/>
                  </a:solidFill>
                  <a:latin typeface="Montserrat Classic"/>
                </a:rPr>
                <a:t>Domestic Crime Proportion Analysis: Domestic crimes account for 20.02% of total crimes.</a:t>
              </a:r>
            </a:p>
            <a:p>
              <a:pPr marL="500073" lvl="1" indent="-250036" algn="just">
                <a:lnSpc>
                  <a:spcPts val="3011"/>
                </a:lnSpc>
                <a:buFont typeface="Arial"/>
                <a:buChar char="•"/>
              </a:pPr>
              <a:r>
                <a:rPr lang="en-US" sz="2316" dirty="0">
                  <a:solidFill>
                    <a:srgbClr val="68382F"/>
                  </a:solidFill>
                  <a:latin typeface="Montserrat Classic"/>
                </a:rPr>
                <a:t>Location Description Analysis: Apartment locations show highest crime frequency.</a:t>
              </a:r>
            </a:p>
            <a:p>
              <a:pPr marL="500073" lvl="1" indent="-250036" algn="just">
                <a:lnSpc>
                  <a:spcPts val="3011"/>
                </a:lnSpc>
                <a:buFont typeface="Arial"/>
                <a:buChar char="•"/>
              </a:pPr>
              <a:r>
                <a:rPr lang="en-US" sz="2316" dirty="0">
                  <a:solidFill>
                    <a:srgbClr val="68382F"/>
                  </a:solidFill>
                  <a:latin typeface="Montserrat Classic"/>
                </a:rPr>
                <a:t>Average Time to Resolve Cases: Average time to resolve a case is 9.03 days.</a:t>
              </a:r>
            </a:p>
            <a:p>
              <a:pPr marL="500073" lvl="1" indent="-250036" algn="just">
                <a:lnSpc>
                  <a:spcPts val="3011"/>
                </a:lnSpc>
                <a:buFont typeface="Arial"/>
                <a:buChar char="•"/>
              </a:pPr>
              <a:r>
                <a:rPr lang="en-US" sz="2316" dirty="0">
                  <a:solidFill>
                    <a:srgbClr val="68382F"/>
                  </a:solidFill>
                  <a:latin typeface="Montserrat Classic"/>
                </a:rPr>
                <a:t>Calculated Columns vs. Add Columns: Created calculated columns using DAX formulas and additional columns using Power Query Editor.</a:t>
              </a:r>
            </a:p>
            <a:p>
              <a:pPr marL="500073" lvl="1" indent="-250036" algn="just">
                <a:lnSpc>
                  <a:spcPts val="3011"/>
                </a:lnSpc>
                <a:buFont typeface="Arial"/>
                <a:buChar char="•"/>
              </a:pPr>
              <a:r>
                <a:rPr lang="en-US" sz="2316" dirty="0">
                  <a:solidFill>
                    <a:srgbClr val="68382F"/>
                  </a:solidFill>
                  <a:latin typeface="Montserrat Classic"/>
                </a:rPr>
                <a:t>Using Calculate and Row Iteration: Calculated number of theft crimes in District 8.</a:t>
              </a:r>
            </a:p>
            <a:p>
              <a:pPr marL="500073" lvl="1" indent="-250036" algn="just">
                <a:lnSpc>
                  <a:spcPts val="3011"/>
                </a:lnSpc>
                <a:buFont typeface="Arial"/>
                <a:buChar char="•"/>
              </a:pPr>
              <a:r>
                <a:rPr lang="en-US" sz="2316" dirty="0">
                  <a:solidFill>
                    <a:srgbClr val="68382F"/>
                  </a:solidFill>
                  <a:latin typeface="Montserrat Classic"/>
                </a:rPr>
                <a:t>Separating Longitude and Latitude: Used 'Add Column with Example' feature to split longitude and latitude values.</a:t>
              </a:r>
            </a:p>
            <a:p>
              <a:pPr marL="500073" lvl="1" indent="-250036" algn="just">
                <a:lnSpc>
                  <a:spcPts val="3011"/>
                </a:lnSpc>
                <a:buFont typeface="Arial"/>
                <a:buChar char="•"/>
              </a:pPr>
              <a:r>
                <a:rPr lang="en-US" sz="2316" dirty="0">
                  <a:solidFill>
                    <a:srgbClr val="68382F"/>
                  </a:solidFill>
                  <a:latin typeface="Montserrat Classic"/>
                </a:rPr>
                <a:t>M Language in Power Query: M-query used for data transformation tasks in Power Query Editor.</a:t>
              </a:r>
            </a:p>
            <a:p>
              <a:pPr algn="just">
                <a:lnSpc>
                  <a:spcPts val="3262"/>
                </a:lnSpc>
              </a:pPr>
              <a:endParaRPr lang="en-US" sz="2316" dirty="0">
                <a:solidFill>
                  <a:srgbClr val="68382F"/>
                </a:solidFill>
                <a:latin typeface="Montserrat Classic"/>
              </a:endParaRPr>
            </a:p>
          </p:txBody>
        </p:sp>
      </p:grpSp>
      <p:sp>
        <p:nvSpPr>
          <p:cNvPr id="7" name="Freeform 7"/>
          <p:cNvSpPr/>
          <p:nvPr/>
        </p:nvSpPr>
        <p:spPr>
          <a:xfrm>
            <a:off x="15649477" y="8073212"/>
            <a:ext cx="2189637" cy="2213788"/>
          </a:xfrm>
          <a:custGeom>
            <a:avLst/>
            <a:gdLst/>
            <a:ahLst/>
            <a:cxnLst/>
            <a:rect l="l" t="t" r="r" b="b"/>
            <a:pathLst>
              <a:path w="2189637" h="2213788">
                <a:moveTo>
                  <a:pt x="0" y="0"/>
                </a:moveTo>
                <a:lnTo>
                  <a:pt x="2189637" y="0"/>
                </a:lnTo>
                <a:lnTo>
                  <a:pt x="2189637" y="2213788"/>
                </a:lnTo>
                <a:lnTo>
                  <a:pt x="0" y="221378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2242422" y="368207"/>
            <a:ext cx="13137434" cy="1704975"/>
          </a:xfrm>
          <a:prstGeom prst="rect">
            <a:avLst/>
          </a:prstGeom>
        </p:spPr>
        <p:txBody>
          <a:bodyPr lIns="0" tIns="0" rIns="0" bIns="0" rtlCol="0" anchor="t">
            <a:spAutoFit/>
          </a:bodyPr>
          <a:lstStyle/>
          <a:p>
            <a:pPr algn="ctr">
              <a:lnSpc>
                <a:spcPts val="6600"/>
              </a:lnSpc>
            </a:pPr>
            <a:r>
              <a:rPr lang="en-US" sz="6000">
                <a:solidFill>
                  <a:srgbClr val="FBF3EC"/>
                </a:solidFill>
                <a:latin typeface="Hammersmith One"/>
              </a:rPr>
              <a:t>ANALYSIS OF OBJECTIVE QUESTIONS</a:t>
            </a:r>
          </a:p>
          <a:p>
            <a:pPr algn="ctr">
              <a:lnSpc>
                <a:spcPts val="6600"/>
              </a:lnSpc>
            </a:pPr>
            <a:endParaRPr lang="en-US" sz="6000">
              <a:solidFill>
                <a:srgbClr val="FBF3EC"/>
              </a:solidFill>
              <a:latin typeface="Hammersmith O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9777C"/>
        </a:solidFill>
        <a:effectLst/>
      </p:bgPr>
    </p:bg>
    <p:spTree>
      <p:nvGrpSpPr>
        <p:cNvPr id="1" name=""/>
        <p:cNvGrpSpPr/>
        <p:nvPr/>
      </p:nvGrpSpPr>
      <p:grpSpPr>
        <a:xfrm>
          <a:off x="0" y="0"/>
          <a:ext cx="0" cy="0"/>
          <a:chOff x="0" y="0"/>
          <a:chExt cx="0" cy="0"/>
        </a:xfrm>
      </p:grpSpPr>
      <p:grpSp>
        <p:nvGrpSpPr>
          <p:cNvPr id="2" name="Group 2"/>
          <p:cNvGrpSpPr/>
          <p:nvPr/>
        </p:nvGrpSpPr>
        <p:grpSpPr>
          <a:xfrm>
            <a:off x="448886" y="1705482"/>
            <a:ext cx="17390228" cy="7519059"/>
            <a:chOff x="0" y="0"/>
            <a:chExt cx="23186971" cy="10025412"/>
          </a:xfrm>
        </p:grpSpPr>
        <p:grpSp>
          <p:nvGrpSpPr>
            <p:cNvPr id="3" name="Group 3"/>
            <p:cNvGrpSpPr/>
            <p:nvPr/>
          </p:nvGrpSpPr>
          <p:grpSpPr>
            <a:xfrm>
              <a:off x="0" y="0"/>
              <a:ext cx="23186971" cy="10025412"/>
              <a:chOff x="0" y="0"/>
              <a:chExt cx="7114750" cy="3076223"/>
            </a:xfrm>
          </p:grpSpPr>
          <p:sp>
            <p:nvSpPr>
              <p:cNvPr id="4" name="Freeform 4"/>
              <p:cNvSpPr/>
              <p:nvPr/>
            </p:nvSpPr>
            <p:spPr>
              <a:xfrm>
                <a:off x="0" y="0"/>
                <a:ext cx="7114749" cy="3076223"/>
              </a:xfrm>
              <a:custGeom>
                <a:avLst/>
                <a:gdLst/>
                <a:ahLst/>
                <a:cxnLst/>
                <a:rect l="l" t="t" r="r" b="b"/>
                <a:pathLst>
                  <a:path w="7114749" h="3076223">
                    <a:moveTo>
                      <a:pt x="19359" y="0"/>
                    </a:moveTo>
                    <a:lnTo>
                      <a:pt x="7095391" y="0"/>
                    </a:lnTo>
                    <a:cubicBezTo>
                      <a:pt x="7100525" y="0"/>
                      <a:pt x="7105449" y="2040"/>
                      <a:pt x="7109079" y="5670"/>
                    </a:cubicBezTo>
                    <a:cubicBezTo>
                      <a:pt x="7112710" y="9301"/>
                      <a:pt x="7114749" y="14225"/>
                      <a:pt x="7114749" y="19359"/>
                    </a:cubicBezTo>
                    <a:lnTo>
                      <a:pt x="7114749" y="3056864"/>
                    </a:lnTo>
                    <a:cubicBezTo>
                      <a:pt x="7114749" y="3061999"/>
                      <a:pt x="7112710" y="3066922"/>
                      <a:pt x="7109079" y="3070553"/>
                    </a:cubicBezTo>
                    <a:cubicBezTo>
                      <a:pt x="7105449" y="3074183"/>
                      <a:pt x="7100525" y="3076223"/>
                      <a:pt x="7095391" y="3076223"/>
                    </a:cubicBezTo>
                    <a:lnTo>
                      <a:pt x="19359" y="3076223"/>
                    </a:lnTo>
                    <a:cubicBezTo>
                      <a:pt x="14225" y="3076223"/>
                      <a:pt x="9301" y="3074183"/>
                      <a:pt x="5670" y="3070553"/>
                    </a:cubicBezTo>
                    <a:cubicBezTo>
                      <a:pt x="2040" y="3066922"/>
                      <a:pt x="0" y="3061999"/>
                      <a:pt x="0" y="3056864"/>
                    </a:cubicBezTo>
                    <a:lnTo>
                      <a:pt x="0" y="19359"/>
                    </a:lnTo>
                    <a:cubicBezTo>
                      <a:pt x="0" y="14225"/>
                      <a:pt x="2040" y="9301"/>
                      <a:pt x="5670" y="5670"/>
                    </a:cubicBezTo>
                    <a:cubicBezTo>
                      <a:pt x="9301" y="2040"/>
                      <a:pt x="14225" y="0"/>
                      <a:pt x="19359" y="0"/>
                    </a:cubicBezTo>
                    <a:close/>
                  </a:path>
                </a:pathLst>
              </a:custGeom>
              <a:solidFill>
                <a:srgbClr val="FBF3EC"/>
              </a:solidFill>
            </p:spPr>
          </p:sp>
          <p:sp>
            <p:nvSpPr>
              <p:cNvPr id="5" name="TextBox 5"/>
              <p:cNvSpPr txBox="1"/>
              <p:nvPr/>
            </p:nvSpPr>
            <p:spPr>
              <a:xfrm>
                <a:off x="0" y="-47625"/>
                <a:ext cx="7114750" cy="3123848"/>
              </a:xfrm>
              <a:prstGeom prst="rect">
                <a:avLst/>
              </a:prstGeom>
            </p:spPr>
            <p:txBody>
              <a:bodyPr lIns="38355" tIns="38355" rIns="38355" bIns="38355" rtlCol="0" anchor="ctr"/>
              <a:lstStyle/>
              <a:p>
                <a:pPr algn="ctr">
                  <a:lnSpc>
                    <a:spcPts val="3071"/>
                  </a:lnSpc>
                </a:pPr>
                <a:endParaRPr/>
              </a:p>
            </p:txBody>
          </p:sp>
        </p:grpSp>
        <p:sp>
          <p:nvSpPr>
            <p:cNvPr id="6" name="TextBox 6"/>
            <p:cNvSpPr txBox="1"/>
            <p:nvPr/>
          </p:nvSpPr>
          <p:spPr>
            <a:xfrm>
              <a:off x="1242541" y="655399"/>
              <a:ext cx="20701888" cy="7830360"/>
            </a:xfrm>
            <a:prstGeom prst="rect">
              <a:avLst/>
            </a:prstGeom>
          </p:spPr>
          <p:txBody>
            <a:bodyPr lIns="0" tIns="0" rIns="0" bIns="0" rtlCol="0" anchor="t">
              <a:spAutoFit/>
            </a:bodyPr>
            <a:lstStyle/>
            <a:p>
              <a:pPr marL="549458" lvl="1" indent="-274729" algn="just">
                <a:lnSpc>
                  <a:spcPts val="3308"/>
                </a:lnSpc>
                <a:buFont typeface="Arial"/>
                <a:buChar char="•"/>
              </a:pPr>
              <a:r>
                <a:rPr lang="en-US" sz="2544">
                  <a:solidFill>
                    <a:srgbClr val="68382F"/>
                  </a:solidFill>
                  <a:latin typeface="Montserrat Classic"/>
                </a:rPr>
                <a:t>Crime rates fluctuated monthly, with a significant drop in June.</a:t>
              </a:r>
            </a:p>
            <a:p>
              <a:pPr marL="549458" lvl="1" indent="-274729" algn="just">
                <a:lnSpc>
                  <a:spcPts val="3308"/>
                </a:lnSpc>
                <a:buFont typeface="Arial"/>
                <a:buChar char="•"/>
              </a:pPr>
              <a:r>
                <a:rPr lang="en-US" sz="2544">
                  <a:solidFill>
                    <a:srgbClr val="68382F"/>
                  </a:solidFill>
                  <a:latin typeface="Montserrat Classic"/>
                </a:rPr>
                <a:t>Strategies for crime reduction included policing, community engagement, and addressing root causes.</a:t>
              </a:r>
            </a:p>
            <a:p>
              <a:pPr marL="549458" lvl="1" indent="-274729" algn="just">
                <a:lnSpc>
                  <a:spcPts val="3308"/>
                </a:lnSpc>
                <a:buFont typeface="Arial"/>
                <a:buChar char="•"/>
              </a:pPr>
              <a:r>
                <a:rPr lang="en-US" sz="2544">
                  <a:solidFill>
                    <a:srgbClr val="68382F"/>
                  </a:solidFill>
                  <a:latin typeface="Montserrat Classic"/>
                </a:rPr>
                <a:t>High-crime areas like Apartment Street need tailored interventions.</a:t>
              </a:r>
            </a:p>
            <a:p>
              <a:pPr marL="549458" lvl="1" indent="-274729" algn="just">
                <a:lnSpc>
                  <a:spcPts val="3308"/>
                </a:lnSpc>
                <a:buFont typeface="Arial"/>
                <a:buChar char="•"/>
              </a:pPr>
              <a:r>
                <a:rPr lang="en-US" sz="2544">
                  <a:solidFill>
                    <a:srgbClr val="68382F"/>
                  </a:solidFill>
                  <a:latin typeface="Montserrat Classic"/>
                </a:rPr>
                <a:t>Wards 42, 27, 28, 6, and 24 require security enhancements.</a:t>
              </a:r>
            </a:p>
            <a:p>
              <a:pPr marL="549458" lvl="1" indent="-274729" algn="just">
                <a:lnSpc>
                  <a:spcPts val="3308"/>
                </a:lnSpc>
                <a:buFont typeface="Arial"/>
                <a:buChar char="•"/>
              </a:pPr>
              <a:r>
                <a:rPr lang="en-US" sz="2544">
                  <a:solidFill>
                    <a:srgbClr val="68382F"/>
                  </a:solidFill>
                  <a:latin typeface="Montserrat Classic"/>
                </a:rPr>
                <a:t>Crime rates varied by month and day, suggesting a need for proactive measures.</a:t>
              </a:r>
            </a:p>
            <a:p>
              <a:pPr marL="549458" lvl="1" indent="-274729" algn="just">
                <a:lnSpc>
                  <a:spcPts val="3308"/>
                </a:lnSpc>
                <a:buFont typeface="Arial"/>
                <a:buChar char="•"/>
              </a:pPr>
              <a:r>
                <a:rPr lang="en-US" sz="2544">
                  <a:solidFill>
                    <a:srgbClr val="68382F"/>
                  </a:solidFill>
                  <a:latin typeface="Montserrat Classic"/>
                </a:rPr>
                <a:t>Arrest rates for domestic crimes were alarmingly low.</a:t>
              </a:r>
            </a:p>
            <a:p>
              <a:pPr marL="549458" lvl="1" indent="-274729" algn="just">
                <a:lnSpc>
                  <a:spcPts val="3308"/>
                </a:lnSpc>
                <a:buFont typeface="Arial"/>
                <a:buChar char="•"/>
              </a:pPr>
              <a:r>
                <a:rPr lang="en-US" sz="2544">
                  <a:solidFill>
                    <a:srgbClr val="68382F"/>
                  </a:solidFill>
                  <a:latin typeface="Montserrat Classic"/>
                </a:rPr>
                <a:t>Common terms in crime descriptions shed light on prevalent crime types.</a:t>
              </a:r>
            </a:p>
            <a:p>
              <a:pPr marL="549458" lvl="1" indent="-274729" algn="just">
                <a:lnSpc>
                  <a:spcPts val="3308"/>
                </a:lnSpc>
                <a:buFont typeface="Arial"/>
                <a:buChar char="•"/>
              </a:pPr>
              <a:r>
                <a:rPr lang="en-US" sz="2544">
                  <a:solidFill>
                    <a:srgbClr val="68382F"/>
                  </a:solidFill>
                  <a:latin typeface="Montserrat Classic"/>
                </a:rPr>
                <a:t>Resolution times varied based on crime type and location.</a:t>
              </a:r>
            </a:p>
            <a:p>
              <a:pPr marL="549458" lvl="1" indent="-274729" algn="just">
                <a:lnSpc>
                  <a:spcPts val="3308"/>
                </a:lnSpc>
                <a:buFont typeface="Arial"/>
                <a:buChar char="•"/>
              </a:pPr>
              <a:r>
                <a:rPr lang="en-US" sz="2544">
                  <a:solidFill>
                    <a:srgbClr val="68382F"/>
                  </a:solidFill>
                  <a:latin typeface="Montserrat Classic"/>
                </a:rPr>
                <a:t>Theft was the most prevalent crime type, followed by battery and criminal damage.</a:t>
              </a:r>
            </a:p>
            <a:p>
              <a:pPr marL="549458" lvl="1" indent="-274729" algn="just">
                <a:lnSpc>
                  <a:spcPts val="3308"/>
                </a:lnSpc>
                <a:buFont typeface="Arial"/>
                <a:buChar char="•"/>
              </a:pPr>
              <a:r>
                <a:rPr lang="en-US" sz="2544">
                  <a:solidFill>
                    <a:srgbClr val="68382F"/>
                  </a:solidFill>
                  <a:latin typeface="Montserrat Classic"/>
                </a:rPr>
                <a:t>Power BI Gateway enables secure data access and real-time analytics.</a:t>
              </a:r>
            </a:p>
            <a:p>
              <a:pPr marL="549458" lvl="1" indent="-274729" algn="just">
                <a:lnSpc>
                  <a:spcPts val="3308"/>
                </a:lnSpc>
                <a:buFont typeface="Arial"/>
                <a:buChar char="•"/>
              </a:pPr>
              <a:r>
                <a:rPr lang="en-US" sz="2544">
                  <a:solidFill>
                    <a:srgbClr val="68382F"/>
                  </a:solidFill>
                  <a:latin typeface="Montserrat Classic"/>
                </a:rPr>
                <a:t>A many-to-one relationship exists between districts in crime data and district_ids in a new table.</a:t>
              </a:r>
            </a:p>
            <a:p>
              <a:pPr algn="just">
                <a:lnSpc>
                  <a:spcPts val="3392"/>
                </a:lnSpc>
              </a:pPr>
              <a:endParaRPr lang="en-US" sz="2544">
                <a:solidFill>
                  <a:srgbClr val="68382F"/>
                </a:solidFill>
                <a:latin typeface="Montserrat Classic"/>
              </a:endParaRPr>
            </a:p>
          </p:txBody>
        </p:sp>
      </p:grpSp>
      <p:sp>
        <p:nvSpPr>
          <p:cNvPr id="7" name="Freeform 7"/>
          <p:cNvSpPr/>
          <p:nvPr/>
        </p:nvSpPr>
        <p:spPr>
          <a:xfrm>
            <a:off x="15649477" y="8073212"/>
            <a:ext cx="2189637" cy="2213788"/>
          </a:xfrm>
          <a:custGeom>
            <a:avLst/>
            <a:gdLst/>
            <a:ahLst/>
            <a:cxnLst/>
            <a:rect l="l" t="t" r="r" b="b"/>
            <a:pathLst>
              <a:path w="2189637" h="2213788">
                <a:moveTo>
                  <a:pt x="0" y="0"/>
                </a:moveTo>
                <a:lnTo>
                  <a:pt x="2189637" y="0"/>
                </a:lnTo>
                <a:lnTo>
                  <a:pt x="2189637" y="2213788"/>
                </a:lnTo>
                <a:lnTo>
                  <a:pt x="0" y="221378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2242422" y="368207"/>
            <a:ext cx="13137434" cy="1704975"/>
          </a:xfrm>
          <a:prstGeom prst="rect">
            <a:avLst/>
          </a:prstGeom>
        </p:spPr>
        <p:txBody>
          <a:bodyPr lIns="0" tIns="0" rIns="0" bIns="0" rtlCol="0" anchor="t">
            <a:spAutoFit/>
          </a:bodyPr>
          <a:lstStyle/>
          <a:p>
            <a:pPr algn="ctr">
              <a:lnSpc>
                <a:spcPts val="6600"/>
              </a:lnSpc>
            </a:pPr>
            <a:r>
              <a:rPr lang="en-US" sz="6000">
                <a:solidFill>
                  <a:srgbClr val="FBF3EC"/>
                </a:solidFill>
                <a:latin typeface="Hammersmith One"/>
              </a:rPr>
              <a:t>ANALYSIS OF SUBJECTIVE QUESTIONS</a:t>
            </a:r>
          </a:p>
          <a:p>
            <a:pPr algn="ctr">
              <a:lnSpc>
                <a:spcPts val="6600"/>
              </a:lnSpc>
            </a:pPr>
            <a:endParaRPr lang="en-US" sz="6000">
              <a:solidFill>
                <a:srgbClr val="FBF3EC"/>
              </a:solidFill>
              <a:latin typeface="Hammersmith O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15D4E"/>
        </a:solidFill>
        <a:effectLst/>
      </p:bgPr>
    </p:bg>
    <p:spTree>
      <p:nvGrpSpPr>
        <p:cNvPr id="1" name=""/>
        <p:cNvGrpSpPr/>
        <p:nvPr/>
      </p:nvGrpSpPr>
      <p:grpSpPr>
        <a:xfrm>
          <a:off x="0" y="0"/>
          <a:ext cx="0" cy="0"/>
          <a:chOff x="0" y="0"/>
          <a:chExt cx="0" cy="0"/>
        </a:xfrm>
      </p:grpSpPr>
      <p:grpSp>
        <p:nvGrpSpPr>
          <p:cNvPr id="2" name="Group 2"/>
          <p:cNvGrpSpPr/>
          <p:nvPr/>
        </p:nvGrpSpPr>
        <p:grpSpPr>
          <a:xfrm>
            <a:off x="6272346" y="-288163"/>
            <a:ext cx="12215402" cy="10774910"/>
            <a:chOff x="0" y="0"/>
            <a:chExt cx="3217225" cy="2837837"/>
          </a:xfrm>
        </p:grpSpPr>
        <p:sp>
          <p:nvSpPr>
            <p:cNvPr id="3" name="Freeform 3"/>
            <p:cNvSpPr/>
            <p:nvPr/>
          </p:nvSpPr>
          <p:spPr>
            <a:xfrm>
              <a:off x="0" y="0"/>
              <a:ext cx="3217225" cy="2837836"/>
            </a:xfrm>
            <a:custGeom>
              <a:avLst/>
              <a:gdLst/>
              <a:ahLst/>
              <a:cxnLst/>
              <a:rect l="l" t="t" r="r" b="b"/>
              <a:pathLst>
                <a:path w="3217225" h="2837836">
                  <a:moveTo>
                    <a:pt x="0" y="0"/>
                  </a:moveTo>
                  <a:lnTo>
                    <a:pt x="3217225" y="0"/>
                  </a:lnTo>
                  <a:lnTo>
                    <a:pt x="3217225" y="2837836"/>
                  </a:lnTo>
                  <a:lnTo>
                    <a:pt x="0" y="2837836"/>
                  </a:lnTo>
                  <a:close/>
                </a:path>
              </a:pathLst>
            </a:custGeom>
            <a:solidFill>
              <a:srgbClr val="FBF3EC"/>
            </a:solidFill>
          </p:spPr>
        </p:sp>
        <p:sp>
          <p:nvSpPr>
            <p:cNvPr id="4" name="TextBox 4"/>
            <p:cNvSpPr txBox="1"/>
            <p:nvPr/>
          </p:nvSpPr>
          <p:spPr>
            <a:xfrm>
              <a:off x="0" y="9525"/>
              <a:ext cx="3217225" cy="2828312"/>
            </a:xfrm>
            <a:prstGeom prst="rect">
              <a:avLst/>
            </a:prstGeom>
          </p:spPr>
          <p:txBody>
            <a:bodyPr lIns="50800" tIns="50800" rIns="50800" bIns="50800" rtlCol="0" anchor="ctr"/>
            <a:lstStyle/>
            <a:p>
              <a:pPr algn="ctr">
                <a:lnSpc>
                  <a:spcPts val="1872"/>
                </a:lnSpc>
              </a:pPr>
              <a:endParaRPr/>
            </a:p>
          </p:txBody>
        </p:sp>
      </p:grpSp>
      <p:grpSp>
        <p:nvGrpSpPr>
          <p:cNvPr id="5" name="Group 5"/>
          <p:cNvGrpSpPr/>
          <p:nvPr/>
        </p:nvGrpSpPr>
        <p:grpSpPr>
          <a:xfrm>
            <a:off x="9734482" y="104868"/>
            <a:ext cx="1939513" cy="11503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5D4E"/>
            </a:solidFill>
          </p:spPr>
          <p:txBody>
            <a:bodyPr/>
            <a:lstStyle/>
            <a:p>
              <a:endParaRPr lang="en-IN" dirty="0"/>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511"/>
                </a:lnSpc>
              </a:pPr>
              <a:endParaRPr/>
            </a:p>
          </p:txBody>
        </p:sp>
      </p:grpSp>
      <p:grpSp>
        <p:nvGrpSpPr>
          <p:cNvPr id="8" name="Group 8"/>
          <p:cNvGrpSpPr/>
          <p:nvPr/>
        </p:nvGrpSpPr>
        <p:grpSpPr>
          <a:xfrm>
            <a:off x="3767385" y="3583602"/>
            <a:ext cx="1252977" cy="12529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3EC"/>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511"/>
                </a:lnSpc>
              </a:pPr>
              <a:endParaRPr/>
            </a:p>
          </p:txBody>
        </p:sp>
      </p:grpSp>
      <p:grpSp>
        <p:nvGrpSpPr>
          <p:cNvPr id="11" name="Group 11"/>
          <p:cNvGrpSpPr/>
          <p:nvPr/>
        </p:nvGrpSpPr>
        <p:grpSpPr>
          <a:xfrm>
            <a:off x="1262424" y="3636617"/>
            <a:ext cx="1252977" cy="125297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A755"/>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511"/>
                </a:lnSpc>
              </a:pPr>
              <a:endParaRPr/>
            </a:p>
          </p:txBody>
        </p:sp>
      </p:grpSp>
      <p:grpSp>
        <p:nvGrpSpPr>
          <p:cNvPr id="14" name="Group 14"/>
          <p:cNvGrpSpPr/>
          <p:nvPr/>
        </p:nvGrpSpPr>
        <p:grpSpPr>
          <a:xfrm>
            <a:off x="4393874" y="2269555"/>
            <a:ext cx="1252977" cy="12529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EA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511"/>
                </a:lnSpc>
              </a:pPr>
              <a:endParaRPr/>
            </a:p>
          </p:txBody>
        </p:sp>
      </p:grpSp>
      <p:grpSp>
        <p:nvGrpSpPr>
          <p:cNvPr id="17" name="Group 17"/>
          <p:cNvGrpSpPr/>
          <p:nvPr/>
        </p:nvGrpSpPr>
        <p:grpSpPr>
          <a:xfrm>
            <a:off x="15019088" y="348262"/>
            <a:ext cx="1585848" cy="125297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777C"/>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511"/>
                </a:lnSpc>
              </a:pPr>
              <a:endParaRPr/>
            </a:p>
          </p:txBody>
        </p:sp>
      </p:grpSp>
      <p:sp>
        <p:nvSpPr>
          <p:cNvPr id="31" name="Freeform 31"/>
          <p:cNvSpPr/>
          <p:nvPr/>
        </p:nvSpPr>
        <p:spPr>
          <a:xfrm>
            <a:off x="8226606" y="1553614"/>
            <a:ext cx="4153441" cy="2628093"/>
          </a:xfrm>
          <a:custGeom>
            <a:avLst/>
            <a:gdLst/>
            <a:ahLst/>
            <a:cxnLst/>
            <a:rect l="l" t="t" r="r" b="b"/>
            <a:pathLst>
              <a:path w="4569692" h="2628093">
                <a:moveTo>
                  <a:pt x="0" y="0"/>
                </a:moveTo>
                <a:lnTo>
                  <a:pt x="4569693" y="0"/>
                </a:lnTo>
                <a:lnTo>
                  <a:pt x="4569693" y="2628093"/>
                </a:lnTo>
                <a:lnTo>
                  <a:pt x="0" y="2628093"/>
                </a:lnTo>
                <a:lnTo>
                  <a:pt x="0" y="0"/>
                </a:lnTo>
                <a:close/>
              </a:path>
            </a:pathLst>
          </a:custGeom>
          <a:blipFill>
            <a:blip r:embed="rId2"/>
            <a:stretch>
              <a:fillRect/>
            </a:stretch>
          </a:blipFill>
        </p:spPr>
      </p:sp>
      <p:sp>
        <p:nvSpPr>
          <p:cNvPr id="32" name="Freeform 32"/>
          <p:cNvSpPr/>
          <p:nvPr/>
        </p:nvSpPr>
        <p:spPr>
          <a:xfrm>
            <a:off x="6440596" y="6398276"/>
            <a:ext cx="5233399" cy="3488933"/>
          </a:xfrm>
          <a:custGeom>
            <a:avLst/>
            <a:gdLst/>
            <a:ahLst/>
            <a:cxnLst/>
            <a:rect l="l" t="t" r="r" b="b"/>
            <a:pathLst>
              <a:path w="5233399" h="3488933">
                <a:moveTo>
                  <a:pt x="0" y="0"/>
                </a:moveTo>
                <a:lnTo>
                  <a:pt x="5233399" y="0"/>
                </a:lnTo>
                <a:lnTo>
                  <a:pt x="5233399" y="3488932"/>
                </a:lnTo>
                <a:lnTo>
                  <a:pt x="0" y="3488932"/>
                </a:lnTo>
                <a:lnTo>
                  <a:pt x="0" y="0"/>
                </a:lnTo>
                <a:close/>
              </a:path>
            </a:pathLst>
          </a:custGeom>
          <a:blipFill>
            <a:blip r:embed="rId3"/>
            <a:stretch>
              <a:fillRect/>
            </a:stretch>
          </a:blipFill>
        </p:spPr>
      </p:sp>
      <p:sp>
        <p:nvSpPr>
          <p:cNvPr id="33" name="Freeform 33"/>
          <p:cNvSpPr/>
          <p:nvPr/>
        </p:nvSpPr>
        <p:spPr>
          <a:xfrm>
            <a:off x="11452862" y="6398276"/>
            <a:ext cx="3190550" cy="3190550"/>
          </a:xfrm>
          <a:custGeom>
            <a:avLst/>
            <a:gdLst/>
            <a:ahLst/>
            <a:cxnLst/>
            <a:rect l="l" t="t" r="r" b="b"/>
            <a:pathLst>
              <a:path w="3190550" h="3190550">
                <a:moveTo>
                  <a:pt x="0" y="0"/>
                </a:moveTo>
                <a:lnTo>
                  <a:pt x="3190550" y="0"/>
                </a:lnTo>
                <a:lnTo>
                  <a:pt x="3190550" y="3190550"/>
                </a:lnTo>
                <a:lnTo>
                  <a:pt x="0" y="3190550"/>
                </a:lnTo>
                <a:lnTo>
                  <a:pt x="0" y="0"/>
                </a:lnTo>
                <a:close/>
              </a:path>
            </a:pathLst>
          </a:custGeom>
          <a:blipFill>
            <a:blip r:embed="rId4"/>
            <a:stretch>
              <a:fillRect/>
            </a:stretch>
          </a:blipFill>
        </p:spPr>
      </p:sp>
      <p:sp>
        <p:nvSpPr>
          <p:cNvPr id="34" name="Freeform 34"/>
          <p:cNvSpPr/>
          <p:nvPr/>
        </p:nvSpPr>
        <p:spPr>
          <a:xfrm>
            <a:off x="15022243" y="6603304"/>
            <a:ext cx="2780495" cy="2780495"/>
          </a:xfrm>
          <a:custGeom>
            <a:avLst/>
            <a:gdLst/>
            <a:ahLst/>
            <a:cxnLst/>
            <a:rect l="l" t="t" r="r" b="b"/>
            <a:pathLst>
              <a:path w="2780495" h="2780495">
                <a:moveTo>
                  <a:pt x="0" y="0"/>
                </a:moveTo>
                <a:lnTo>
                  <a:pt x="2780495" y="0"/>
                </a:lnTo>
                <a:lnTo>
                  <a:pt x="2780495" y="2780494"/>
                </a:lnTo>
                <a:lnTo>
                  <a:pt x="0" y="2780494"/>
                </a:lnTo>
                <a:lnTo>
                  <a:pt x="0" y="0"/>
                </a:lnTo>
                <a:close/>
              </a:path>
            </a:pathLst>
          </a:custGeom>
          <a:blipFill>
            <a:blip r:embed="rId5"/>
            <a:stretch>
              <a:fillRect/>
            </a:stretch>
          </a:blipFill>
        </p:spPr>
      </p:sp>
      <p:sp>
        <p:nvSpPr>
          <p:cNvPr id="35" name="Freeform 35"/>
          <p:cNvSpPr/>
          <p:nvPr/>
        </p:nvSpPr>
        <p:spPr>
          <a:xfrm>
            <a:off x="14388134" y="1576140"/>
            <a:ext cx="2725618" cy="2725618"/>
          </a:xfrm>
          <a:custGeom>
            <a:avLst/>
            <a:gdLst/>
            <a:ahLst/>
            <a:cxnLst/>
            <a:rect l="l" t="t" r="r" b="b"/>
            <a:pathLst>
              <a:path w="2725618" h="2725618">
                <a:moveTo>
                  <a:pt x="0" y="0"/>
                </a:moveTo>
                <a:lnTo>
                  <a:pt x="2725618" y="0"/>
                </a:lnTo>
                <a:lnTo>
                  <a:pt x="2725618" y="2725618"/>
                </a:lnTo>
                <a:lnTo>
                  <a:pt x="0" y="2725618"/>
                </a:lnTo>
                <a:lnTo>
                  <a:pt x="0" y="0"/>
                </a:lnTo>
                <a:close/>
              </a:path>
            </a:pathLst>
          </a:custGeom>
          <a:blipFill>
            <a:blip r:embed="rId6"/>
            <a:stretch>
              <a:fillRect/>
            </a:stretch>
          </a:blipFill>
        </p:spPr>
      </p:sp>
      <p:sp>
        <p:nvSpPr>
          <p:cNvPr id="36" name="TextBox 36"/>
          <p:cNvSpPr txBox="1"/>
          <p:nvPr/>
        </p:nvSpPr>
        <p:spPr>
          <a:xfrm>
            <a:off x="339995" y="5303048"/>
            <a:ext cx="5624099" cy="3008837"/>
          </a:xfrm>
          <a:prstGeom prst="rect">
            <a:avLst/>
          </a:prstGeom>
        </p:spPr>
        <p:txBody>
          <a:bodyPr lIns="0" tIns="0" rIns="0" bIns="0" rtlCol="0" anchor="t">
            <a:spAutoFit/>
          </a:bodyPr>
          <a:lstStyle/>
          <a:p>
            <a:pPr>
              <a:lnSpc>
                <a:spcPts val="3436"/>
              </a:lnSpc>
            </a:pPr>
            <a:r>
              <a:rPr lang="en-US" sz="2643" dirty="0">
                <a:solidFill>
                  <a:srgbClr val="FBF3EC"/>
                </a:solidFill>
                <a:latin typeface="Montserrat Classic"/>
              </a:rPr>
              <a:t>Key insights from the data theft crimes are predominant, May has a spike in crime occurrences, apartments register a large number of cases, especially domestic incidents, with a lower arrest rate.</a:t>
            </a:r>
          </a:p>
        </p:txBody>
      </p:sp>
      <p:sp>
        <p:nvSpPr>
          <p:cNvPr id="37" name="TextBox 37"/>
          <p:cNvSpPr txBox="1"/>
          <p:nvPr/>
        </p:nvSpPr>
        <p:spPr>
          <a:xfrm>
            <a:off x="842969" y="770070"/>
            <a:ext cx="4618151" cy="1795690"/>
          </a:xfrm>
          <a:prstGeom prst="rect">
            <a:avLst/>
          </a:prstGeom>
        </p:spPr>
        <p:txBody>
          <a:bodyPr lIns="0" tIns="0" rIns="0" bIns="0" rtlCol="0" anchor="t">
            <a:spAutoFit/>
          </a:bodyPr>
          <a:lstStyle/>
          <a:p>
            <a:pPr>
              <a:lnSpc>
                <a:spcPts val="6946"/>
              </a:lnSpc>
            </a:pPr>
            <a:r>
              <a:rPr lang="en-US" sz="6946">
                <a:solidFill>
                  <a:srgbClr val="FBF3EC"/>
                </a:solidFill>
                <a:latin typeface="Hammersmith One"/>
              </a:rPr>
              <a:t>IMPORTANT ANALYSIS</a:t>
            </a:r>
          </a:p>
        </p:txBody>
      </p:sp>
      <p:sp>
        <p:nvSpPr>
          <p:cNvPr id="40" name="TextBox 40"/>
          <p:cNvSpPr txBox="1"/>
          <p:nvPr/>
        </p:nvSpPr>
        <p:spPr>
          <a:xfrm>
            <a:off x="14919579" y="4455916"/>
            <a:ext cx="1988530" cy="319062"/>
          </a:xfrm>
          <a:prstGeom prst="rect">
            <a:avLst/>
          </a:prstGeom>
        </p:spPr>
        <p:txBody>
          <a:bodyPr wrap="square" lIns="0" tIns="0" rIns="0" bIns="0" rtlCol="0" anchor="t">
            <a:spAutoFit/>
          </a:bodyPr>
          <a:lstStyle/>
          <a:p>
            <a:pPr algn="ctr">
              <a:lnSpc>
                <a:spcPts val="2800"/>
              </a:lnSpc>
            </a:pPr>
            <a:r>
              <a:rPr lang="en-US" sz="2000" dirty="0">
                <a:solidFill>
                  <a:srgbClr val="68382F"/>
                </a:solidFill>
                <a:latin typeface="Montserrat Classic"/>
              </a:rPr>
              <a:t>Month may</a:t>
            </a:r>
          </a:p>
        </p:txBody>
      </p:sp>
      <p:sp>
        <p:nvSpPr>
          <p:cNvPr id="41" name="TextBox 41"/>
          <p:cNvSpPr txBox="1"/>
          <p:nvPr/>
        </p:nvSpPr>
        <p:spPr>
          <a:xfrm>
            <a:off x="7201247" y="9537958"/>
            <a:ext cx="3712097" cy="349250"/>
          </a:xfrm>
          <a:prstGeom prst="rect">
            <a:avLst/>
          </a:prstGeom>
        </p:spPr>
        <p:txBody>
          <a:bodyPr lIns="0" tIns="0" rIns="0" bIns="0" rtlCol="0" anchor="t">
            <a:spAutoFit/>
          </a:bodyPr>
          <a:lstStyle/>
          <a:p>
            <a:pPr algn="ctr">
              <a:lnSpc>
                <a:spcPts val="2800"/>
              </a:lnSpc>
            </a:pPr>
            <a:r>
              <a:rPr lang="en-US" sz="2000">
                <a:solidFill>
                  <a:srgbClr val="68382F"/>
                </a:solidFill>
                <a:latin typeface="Montserrat Classic"/>
              </a:rPr>
              <a:t>Apartment location type</a:t>
            </a:r>
          </a:p>
        </p:txBody>
      </p:sp>
      <p:sp>
        <p:nvSpPr>
          <p:cNvPr id="42" name="TextBox 42"/>
          <p:cNvSpPr txBox="1"/>
          <p:nvPr/>
        </p:nvSpPr>
        <p:spPr>
          <a:xfrm>
            <a:off x="11491793" y="9537958"/>
            <a:ext cx="3388172" cy="349250"/>
          </a:xfrm>
          <a:prstGeom prst="rect">
            <a:avLst/>
          </a:prstGeom>
        </p:spPr>
        <p:txBody>
          <a:bodyPr lIns="0" tIns="0" rIns="0" bIns="0" rtlCol="0" anchor="t">
            <a:spAutoFit/>
          </a:bodyPr>
          <a:lstStyle/>
          <a:p>
            <a:pPr algn="ctr">
              <a:lnSpc>
                <a:spcPts val="2800"/>
              </a:lnSpc>
            </a:pPr>
            <a:r>
              <a:rPr lang="en-US" sz="2000">
                <a:solidFill>
                  <a:srgbClr val="68382F"/>
                </a:solidFill>
                <a:latin typeface="Montserrat Classic"/>
              </a:rPr>
              <a:t>Domestice crime</a:t>
            </a:r>
          </a:p>
        </p:txBody>
      </p:sp>
      <p:sp>
        <p:nvSpPr>
          <p:cNvPr id="43" name="TextBox 43"/>
          <p:cNvSpPr txBox="1"/>
          <p:nvPr/>
        </p:nvSpPr>
        <p:spPr>
          <a:xfrm>
            <a:off x="15628460" y="9537958"/>
            <a:ext cx="2016736" cy="349250"/>
          </a:xfrm>
          <a:prstGeom prst="rect">
            <a:avLst/>
          </a:prstGeom>
        </p:spPr>
        <p:txBody>
          <a:bodyPr lIns="0" tIns="0" rIns="0" bIns="0" rtlCol="0" anchor="t">
            <a:spAutoFit/>
          </a:bodyPr>
          <a:lstStyle/>
          <a:p>
            <a:pPr algn="ctr">
              <a:lnSpc>
                <a:spcPts val="2800"/>
              </a:lnSpc>
            </a:pPr>
            <a:r>
              <a:rPr lang="en-US" sz="2000">
                <a:solidFill>
                  <a:srgbClr val="68382F"/>
                </a:solidFill>
                <a:latin typeface="Montserrat Classic"/>
              </a:rPr>
              <a:t>Arrest Rate</a:t>
            </a:r>
          </a:p>
        </p:txBody>
      </p:sp>
      <p:sp>
        <p:nvSpPr>
          <p:cNvPr id="44" name="TextBox 44"/>
          <p:cNvSpPr txBox="1"/>
          <p:nvPr/>
        </p:nvSpPr>
        <p:spPr>
          <a:xfrm>
            <a:off x="7686552" y="739801"/>
            <a:ext cx="633724" cy="422275"/>
          </a:xfrm>
          <a:prstGeom prst="rect">
            <a:avLst/>
          </a:prstGeom>
        </p:spPr>
        <p:txBody>
          <a:bodyPr lIns="0" tIns="0" rIns="0" bIns="0" rtlCol="0" anchor="t">
            <a:spAutoFit/>
          </a:bodyPr>
          <a:lstStyle/>
          <a:p>
            <a:pPr algn="ctr">
              <a:lnSpc>
                <a:spcPts val="3499"/>
              </a:lnSpc>
            </a:pPr>
            <a:r>
              <a:rPr lang="en-US" sz="2499">
                <a:solidFill>
                  <a:srgbClr val="FBF3EC"/>
                </a:solidFill>
                <a:latin typeface="Montserrat Classic"/>
              </a:rPr>
              <a:t>511</a:t>
            </a:r>
          </a:p>
        </p:txBody>
      </p:sp>
      <p:sp>
        <p:nvSpPr>
          <p:cNvPr id="46" name="TextBox 46"/>
          <p:cNvSpPr txBox="1"/>
          <p:nvPr/>
        </p:nvSpPr>
        <p:spPr>
          <a:xfrm>
            <a:off x="15019088" y="770070"/>
            <a:ext cx="1437175" cy="398827"/>
          </a:xfrm>
          <a:prstGeom prst="rect">
            <a:avLst/>
          </a:prstGeom>
        </p:spPr>
        <p:txBody>
          <a:bodyPr wrap="square" lIns="0" tIns="0" rIns="0" bIns="0" rtlCol="0" anchor="t">
            <a:spAutoFit/>
          </a:bodyPr>
          <a:lstStyle/>
          <a:p>
            <a:pPr algn="ctr">
              <a:lnSpc>
                <a:spcPts val="3499"/>
              </a:lnSpc>
            </a:pPr>
            <a:r>
              <a:rPr lang="en-US" sz="2499" dirty="0">
                <a:solidFill>
                  <a:srgbClr val="FBF3EC"/>
                </a:solidFill>
                <a:latin typeface="Montserrat Classic"/>
              </a:rPr>
              <a:t>19,353</a:t>
            </a:r>
          </a:p>
        </p:txBody>
      </p:sp>
      <p:grpSp>
        <p:nvGrpSpPr>
          <p:cNvPr id="47" name="Group 47"/>
          <p:cNvGrpSpPr/>
          <p:nvPr/>
        </p:nvGrpSpPr>
        <p:grpSpPr>
          <a:xfrm>
            <a:off x="7686552" y="5453861"/>
            <a:ext cx="1252977" cy="1252977"/>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382F"/>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511"/>
                </a:lnSpc>
              </a:pPr>
              <a:endParaRPr/>
            </a:p>
          </p:txBody>
        </p:sp>
      </p:grpSp>
      <p:sp>
        <p:nvSpPr>
          <p:cNvPr id="50" name="TextBox 50"/>
          <p:cNvSpPr txBox="1"/>
          <p:nvPr/>
        </p:nvSpPr>
        <p:spPr>
          <a:xfrm>
            <a:off x="7662073" y="5845399"/>
            <a:ext cx="1316406" cy="422275"/>
          </a:xfrm>
          <a:prstGeom prst="rect">
            <a:avLst/>
          </a:prstGeom>
        </p:spPr>
        <p:txBody>
          <a:bodyPr lIns="0" tIns="0" rIns="0" bIns="0" rtlCol="0" anchor="t">
            <a:spAutoFit/>
          </a:bodyPr>
          <a:lstStyle/>
          <a:p>
            <a:pPr algn="ctr">
              <a:lnSpc>
                <a:spcPts val="3499"/>
              </a:lnSpc>
            </a:pPr>
            <a:r>
              <a:rPr lang="en-US" sz="2499">
                <a:solidFill>
                  <a:srgbClr val="FBF3EC"/>
                </a:solidFill>
                <a:latin typeface="Montserrat Classic"/>
              </a:rPr>
              <a:t>14,768</a:t>
            </a:r>
          </a:p>
        </p:txBody>
      </p:sp>
      <p:grpSp>
        <p:nvGrpSpPr>
          <p:cNvPr id="51" name="Group 51"/>
          <p:cNvGrpSpPr/>
          <p:nvPr/>
        </p:nvGrpSpPr>
        <p:grpSpPr>
          <a:xfrm>
            <a:off x="12404526" y="5453861"/>
            <a:ext cx="1252977" cy="1252977"/>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382F"/>
            </a:solidFill>
          </p:spPr>
        </p:sp>
        <p:sp>
          <p:nvSpPr>
            <p:cNvPr id="53" name="TextBox 53"/>
            <p:cNvSpPr txBox="1"/>
            <p:nvPr/>
          </p:nvSpPr>
          <p:spPr>
            <a:xfrm>
              <a:off x="76200" y="38100"/>
              <a:ext cx="660400" cy="698500"/>
            </a:xfrm>
            <a:prstGeom prst="rect">
              <a:avLst/>
            </a:prstGeom>
          </p:spPr>
          <p:txBody>
            <a:bodyPr lIns="50800" tIns="50800" rIns="50800" bIns="50800" rtlCol="0" anchor="ctr"/>
            <a:lstStyle/>
            <a:p>
              <a:pPr algn="ctr">
                <a:lnSpc>
                  <a:spcPts val="2511"/>
                </a:lnSpc>
              </a:pPr>
              <a:endParaRPr/>
            </a:p>
          </p:txBody>
        </p:sp>
      </p:grpSp>
      <p:sp>
        <p:nvSpPr>
          <p:cNvPr id="54" name="TextBox 54"/>
          <p:cNvSpPr txBox="1"/>
          <p:nvPr/>
        </p:nvSpPr>
        <p:spPr>
          <a:xfrm>
            <a:off x="12380047" y="5845399"/>
            <a:ext cx="1316406" cy="422275"/>
          </a:xfrm>
          <a:prstGeom prst="rect">
            <a:avLst/>
          </a:prstGeom>
        </p:spPr>
        <p:txBody>
          <a:bodyPr lIns="0" tIns="0" rIns="0" bIns="0" rtlCol="0" anchor="t">
            <a:spAutoFit/>
          </a:bodyPr>
          <a:lstStyle/>
          <a:p>
            <a:pPr algn="ctr">
              <a:lnSpc>
                <a:spcPts val="3499"/>
              </a:lnSpc>
            </a:pPr>
            <a:r>
              <a:rPr lang="en-US" sz="2499">
                <a:solidFill>
                  <a:srgbClr val="FBF3EC"/>
                </a:solidFill>
                <a:latin typeface="Montserrat Classic"/>
              </a:rPr>
              <a:t>18,002</a:t>
            </a:r>
          </a:p>
        </p:txBody>
      </p:sp>
      <p:grpSp>
        <p:nvGrpSpPr>
          <p:cNvPr id="55" name="Group 55"/>
          <p:cNvGrpSpPr/>
          <p:nvPr/>
        </p:nvGrpSpPr>
        <p:grpSpPr>
          <a:xfrm>
            <a:off x="15999088" y="5453861"/>
            <a:ext cx="1252977" cy="1252977"/>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382F"/>
            </a:solidFill>
          </p:spPr>
        </p:sp>
        <p:sp>
          <p:nvSpPr>
            <p:cNvPr id="57" name="TextBox 57"/>
            <p:cNvSpPr txBox="1"/>
            <p:nvPr/>
          </p:nvSpPr>
          <p:spPr>
            <a:xfrm>
              <a:off x="76200" y="38100"/>
              <a:ext cx="660400" cy="698500"/>
            </a:xfrm>
            <a:prstGeom prst="rect">
              <a:avLst/>
            </a:prstGeom>
          </p:spPr>
          <p:txBody>
            <a:bodyPr lIns="50800" tIns="50800" rIns="50800" bIns="50800" rtlCol="0" anchor="ctr"/>
            <a:lstStyle/>
            <a:p>
              <a:pPr algn="ctr">
                <a:lnSpc>
                  <a:spcPts val="2511"/>
                </a:lnSpc>
              </a:pPr>
              <a:endParaRPr/>
            </a:p>
          </p:txBody>
        </p:sp>
      </p:grpSp>
      <p:sp>
        <p:nvSpPr>
          <p:cNvPr id="58" name="TextBox 58"/>
          <p:cNvSpPr txBox="1"/>
          <p:nvPr/>
        </p:nvSpPr>
        <p:spPr>
          <a:xfrm>
            <a:off x="15974608" y="5845399"/>
            <a:ext cx="1316406" cy="422275"/>
          </a:xfrm>
          <a:prstGeom prst="rect">
            <a:avLst/>
          </a:prstGeom>
        </p:spPr>
        <p:txBody>
          <a:bodyPr lIns="0" tIns="0" rIns="0" bIns="0" rtlCol="0" anchor="t">
            <a:spAutoFit/>
          </a:bodyPr>
          <a:lstStyle/>
          <a:p>
            <a:pPr algn="ctr">
              <a:lnSpc>
                <a:spcPts val="3499"/>
              </a:lnSpc>
            </a:pPr>
            <a:r>
              <a:rPr lang="en-US" sz="2499">
                <a:solidFill>
                  <a:srgbClr val="FBF3EC"/>
                </a:solidFill>
                <a:latin typeface="Montserrat Classic"/>
              </a:rPr>
              <a:t>12.42%</a:t>
            </a:r>
          </a:p>
        </p:txBody>
      </p:sp>
      <p:sp>
        <p:nvSpPr>
          <p:cNvPr id="59" name="TextBox 58">
            <a:extLst>
              <a:ext uri="{FF2B5EF4-FFF2-40B4-BE49-F238E27FC236}">
                <a16:creationId xmlns:a16="http://schemas.microsoft.com/office/drawing/2014/main" id="{E6812155-2A1B-9FDF-F422-6B9734BA0811}"/>
              </a:ext>
            </a:extLst>
          </p:cNvPr>
          <p:cNvSpPr txBox="1"/>
          <p:nvPr/>
        </p:nvSpPr>
        <p:spPr>
          <a:xfrm>
            <a:off x="9871466" y="406995"/>
            <a:ext cx="1544627" cy="476925"/>
          </a:xfrm>
          <a:prstGeom prst="rect">
            <a:avLst/>
          </a:prstGeom>
          <a:noFill/>
        </p:spPr>
        <p:txBody>
          <a:bodyPr wrap="square" rtlCol="0">
            <a:spAutoFit/>
          </a:bodyPr>
          <a:lstStyle/>
          <a:p>
            <a:pPr algn="ctr"/>
            <a:r>
              <a:rPr lang="en-IN" sz="2499" dirty="0">
                <a:solidFill>
                  <a:srgbClr val="FBF3EC"/>
                </a:solidFill>
                <a:latin typeface="Montserrat Classic"/>
              </a:rPr>
              <a:t>19766</a:t>
            </a:r>
          </a:p>
        </p:txBody>
      </p:sp>
      <p:sp>
        <p:nvSpPr>
          <p:cNvPr id="60" name="TextBox 59">
            <a:extLst>
              <a:ext uri="{FF2B5EF4-FFF2-40B4-BE49-F238E27FC236}">
                <a16:creationId xmlns:a16="http://schemas.microsoft.com/office/drawing/2014/main" id="{D4713855-C5CA-9059-32C3-05AAF81FB4BF}"/>
              </a:ext>
            </a:extLst>
          </p:cNvPr>
          <p:cNvSpPr txBox="1"/>
          <p:nvPr/>
        </p:nvSpPr>
        <p:spPr>
          <a:xfrm>
            <a:off x="8939529" y="4457700"/>
            <a:ext cx="2552264" cy="369332"/>
          </a:xfrm>
          <a:prstGeom prst="rect">
            <a:avLst/>
          </a:prstGeom>
        </p:spPr>
        <p:txBody>
          <a:bodyPr wrap="square" lIns="0" tIns="0" rIns="0" bIns="0" rtlCol="0" anchor="t">
            <a:spAutoFit/>
          </a:bodyPr>
          <a:lstStyle>
            <a:defPPr>
              <a:defRPr lang="en-US"/>
            </a:defPPr>
            <a:lvl1pPr algn="ctr">
              <a:lnSpc>
                <a:spcPts val="2800"/>
              </a:lnSpc>
              <a:defRPr sz="2000">
                <a:solidFill>
                  <a:srgbClr val="68382F"/>
                </a:solidFill>
                <a:latin typeface="Montserrat Classic"/>
              </a:defRPr>
            </a:lvl1pPr>
          </a:lstStyle>
          <a:p>
            <a:r>
              <a:rPr lang="en-IN" dirty="0"/>
              <a:t>Theft Crime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A7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3EC"/>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511"/>
                </a:lnSpc>
              </a:pPr>
              <a:endParaRPr/>
            </a:p>
          </p:txBody>
        </p:sp>
      </p:grpSp>
      <p:sp>
        <p:nvSpPr>
          <p:cNvPr id="5" name="TextBox 5"/>
          <p:cNvSpPr txBox="1"/>
          <p:nvPr/>
        </p:nvSpPr>
        <p:spPr>
          <a:xfrm>
            <a:off x="1356721" y="2674567"/>
            <a:ext cx="15611961" cy="6128385"/>
          </a:xfrm>
          <a:prstGeom prst="rect">
            <a:avLst/>
          </a:prstGeom>
        </p:spPr>
        <p:txBody>
          <a:bodyPr lIns="0" tIns="0" rIns="0" bIns="0" rtlCol="0" anchor="t">
            <a:spAutoFit/>
          </a:bodyPr>
          <a:lstStyle/>
          <a:p>
            <a:pPr marL="0" lvl="0" indent="0">
              <a:lnSpc>
                <a:spcPts val="3510"/>
              </a:lnSpc>
            </a:pPr>
            <a:r>
              <a:rPr lang="en-US" sz="2700">
                <a:solidFill>
                  <a:srgbClr val="68382F"/>
                </a:solidFill>
                <a:latin typeface="Montserrat Classic"/>
              </a:rPr>
              <a:t>Over the past year, Chicago's government has embarked on a concerted effort to address the city's persistent crime issues by deploying top-performing police officers in a decisive operation. Now, as we evaluate the outcomes of this initiative, our analysis delves into various facets of crime data to gauge its impact and identify areas for improvement. Through meticulous examination, we've uncovered intriguing insights into crime trends, such as the notable increase in crime rates until May followed by a significant decline in June, signaling potential fluctuations that warrant further investigation. Our findings underscore the importance of a nuanced approach to crime reduction, emphasizing strategic interventions tailored to specific crime types and localities. Notably, theft emerges as a prevalent concern, calling for targeted measures to mitigate its occurrence and enhance arrest rates. Moreover, our analysis sheds light on the disparities in arrest rates for domestic crimes, highlighting challenges in addressing this complex issue effectively. By leveraging these insights, we aim to inform evidence-based strategies that prioritize public safety and drive meaningful progress in reducing crime rates across Chicago.</a:t>
            </a:r>
          </a:p>
        </p:txBody>
      </p:sp>
      <p:sp>
        <p:nvSpPr>
          <p:cNvPr id="6" name="TextBox 6"/>
          <p:cNvSpPr txBox="1"/>
          <p:nvPr/>
        </p:nvSpPr>
        <p:spPr>
          <a:xfrm>
            <a:off x="1986132" y="1280520"/>
            <a:ext cx="12218195" cy="1422622"/>
          </a:xfrm>
          <a:prstGeom prst="rect">
            <a:avLst/>
          </a:prstGeom>
        </p:spPr>
        <p:txBody>
          <a:bodyPr lIns="0" tIns="0" rIns="0" bIns="0" rtlCol="0" anchor="t">
            <a:spAutoFit/>
          </a:bodyPr>
          <a:lstStyle/>
          <a:p>
            <a:pPr marL="0" lvl="0" indent="0">
              <a:lnSpc>
                <a:spcPts val="11347"/>
              </a:lnSpc>
            </a:pPr>
            <a:r>
              <a:rPr lang="en-US" sz="9456">
                <a:solidFill>
                  <a:srgbClr val="68382F"/>
                </a:solidFill>
                <a:latin typeface="Hammersmith One"/>
              </a:rPr>
              <a:t>PROBLEM SOLUTION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15D4E"/>
        </a:solidFill>
        <a:effectLst/>
      </p:bgPr>
    </p:bg>
    <p:spTree>
      <p:nvGrpSpPr>
        <p:cNvPr id="1" name=""/>
        <p:cNvGrpSpPr/>
        <p:nvPr/>
      </p:nvGrpSpPr>
      <p:grpSpPr>
        <a:xfrm>
          <a:off x="0" y="0"/>
          <a:ext cx="0" cy="0"/>
          <a:chOff x="0" y="0"/>
          <a:chExt cx="0" cy="0"/>
        </a:xfrm>
      </p:grpSpPr>
      <p:sp>
        <p:nvSpPr>
          <p:cNvPr id="4" name="TextBox 4"/>
          <p:cNvSpPr txBox="1"/>
          <p:nvPr/>
        </p:nvSpPr>
        <p:spPr>
          <a:xfrm>
            <a:off x="4343400" y="341403"/>
            <a:ext cx="8915400" cy="942566"/>
          </a:xfrm>
          <a:prstGeom prst="rect">
            <a:avLst/>
          </a:prstGeom>
        </p:spPr>
        <p:txBody>
          <a:bodyPr wrap="square" lIns="0" tIns="0" rIns="0" bIns="0" rtlCol="0" anchor="t">
            <a:spAutoFit/>
          </a:bodyPr>
          <a:lstStyle/>
          <a:p>
            <a:pPr algn="ctr">
              <a:lnSpc>
                <a:spcPts val="7000"/>
              </a:lnSpc>
            </a:pPr>
            <a:r>
              <a:rPr lang="en-US" sz="7000" dirty="0">
                <a:solidFill>
                  <a:srgbClr val="FBF3EC"/>
                </a:solidFill>
                <a:latin typeface="Hammersmith One"/>
              </a:rPr>
              <a:t>MAIN TAB</a:t>
            </a:r>
          </a:p>
        </p:txBody>
      </p:sp>
      <p:pic>
        <p:nvPicPr>
          <p:cNvPr id="2" name="Picture 1"/>
          <p:cNvPicPr>
            <a:picLocks noChangeAspect="1"/>
          </p:cNvPicPr>
          <p:nvPr/>
        </p:nvPicPr>
        <p:blipFill>
          <a:blip r:embed="rId2"/>
          <a:stretch>
            <a:fillRect/>
          </a:stretch>
        </p:blipFill>
        <p:spPr>
          <a:xfrm>
            <a:off x="762000" y="1283969"/>
            <a:ext cx="16840200" cy="85077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800</Words>
  <Application>Microsoft Office PowerPoint</Application>
  <PresentationFormat>Custom</PresentationFormat>
  <Paragraphs>60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Montserrat Classic Bold</vt:lpstr>
      <vt:lpstr>Arial</vt:lpstr>
      <vt:lpstr>Montserrat Classic</vt:lpstr>
      <vt:lpstr>Hammersmith One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Illustrative English Crime Fiction Quiz Presentation</dc:title>
  <dc:creator>Priya Tyagi</dc:creator>
  <cp:lastModifiedBy>Windows User</cp:lastModifiedBy>
  <cp:revision>4</cp:revision>
  <dcterms:created xsi:type="dcterms:W3CDTF">2006-08-16T00:00:00Z</dcterms:created>
  <dcterms:modified xsi:type="dcterms:W3CDTF">2024-06-15T09:27:02Z</dcterms:modified>
  <dc:identifier>DAF_giP23XY</dc:identifier>
</cp:coreProperties>
</file>